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6"/>
  </p:notesMasterIdLst>
  <p:handoutMasterIdLst>
    <p:handoutMasterId r:id="rId27"/>
  </p:handoutMasterIdLst>
  <p:sldIdLst>
    <p:sldId id="256" r:id="rId9"/>
    <p:sldId id="283" r:id="rId10"/>
    <p:sldId id="260" r:id="rId11"/>
    <p:sldId id="284" r:id="rId12"/>
    <p:sldId id="285" r:id="rId13"/>
    <p:sldId id="286" r:id="rId14"/>
    <p:sldId id="298" r:id="rId15"/>
    <p:sldId id="291" r:id="rId16"/>
    <p:sldId id="292" r:id="rId17"/>
    <p:sldId id="293" r:id="rId18"/>
    <p:sldId id="294" r:id="rId19"/>
    <p:sldId id="295" r:id="rId20"/>
    <p:sldId id="296" r:id="rId21"/>
    <p:sldId id="287" r:id="rId22"/>
    <p:sldId id="290" r:id="rId23"/>
    <p:sldId id="289" r:id="rId24"/>
    <p:sldId id="288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FFFFCC"/>
    <a:srgbClr val="F1666A"/>
    <a:srgbClr val="053249"/>
    <a:srgbClr val="008000"/>
    <a:srgbClr val="D9D9D9"/>
    <a:srgbClr val="FF9933"/>
    <a:srgbClr val="FEFFFF"/>
    <a:srgbClr val="8197A6"/>
    <a:srgbClr val="003249"/>
    <a:srgbClr val="335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94035" autoAdjust="0"/>
  </p:normalViewPr>
  <p:slideViewPr>
    <p:cSldViewPr snapToGrid="0">
      <p:cViewPr varScale="1">
        <p:scale>
          <a:sx n="146" d="100"/>
          <a:sy n="146" d="100"/>
        </p:scale>
        <p:origin x="2892" y="11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74" y="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24" Type="http://schemas.openxmlformats.org/officeDocument/2006/relationships/slide" Target="slides/slide16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85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44000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EFFFF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872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3DFCA419-798B-4A85-9CB9-0CC110EDC3C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8" y="6458298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F9C73A-7B63-46A0-AF65-FB008D7B243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1D34A1-A85F-4AB9-A14F-720A9143490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E95074FC-90B8-4B56-BD4B-F0811B2E09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E1F460-950B-425E-B5D1-80B3597D930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8B9D84-E353-4864-96E7-23BBF52A7D38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E94D7-200B-499D-8560-F14FD5A2D41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83FBC-1301-40DC-A42B-EBA4F27E6D3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45158A-2A8D-437F-903C-C03187D0BC7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25337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224000" cy="6876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7998"/>
            <a:ext cx="12225600" cy="6893996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982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080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72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9ED2187-7931-40B7-9BC1-1A6AE8B73A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>
            <a:extLst>
              <a:ext uri="{FF2B5EF4-FFF2-40B4-BE49-F238E27FC236}">
                <a16:creationId xmlns:a16="http://schemas.microsoft.com/office/drawing/2014/main" id="{27D117D3-3E70-4E67-AADE-F4BE2C9CBADB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0" y="646291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E8473C0F-96FF-442B-AD1A-D164754D0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69177D-0A1A-473D-A441-30308DA5D34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A1C08A2A-43B0-4D03-AF1E-0D004DAB9E1F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" y="64575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070BDC-06FB-4960-A8DE-239278850BE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40A77-6BB0-440C-B4B4-E095D11A8E6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685DA0-8643-4F78-942D-E0F5AC953F3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5C1A6-E95B-4684-B90E-1AB073216CB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F47824-5F4C-42F6-B2CB-5C8D93933C8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298AB-B73B-4BCE-AD0B-615D07924CA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AA659B-2889-412E-B001-118542FA805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9EA0-FA2B-4636-BCE8-61BB80EF578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075600-BA77-42EA-BD8B-FEC3968926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37CAC-2596-4110-B647-8349D245EFE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32E14-FE8F-48C1-9574-E90E820F005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5A0856-D4D7-48CA-BEB5-F03C57058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F7FC02-E96C-496F-8FE0-B826EAA32C9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1290CC-4BA6-42BC-A7F8-883A979F93E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1754D-8A8B-4A11-BDAF-DD4DE65012F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F9685A-3C9D-46AF-96E3-144FC01E8D9B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693492" y="0"/>
            <a:ext cx="12938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F7EBEFD-575C-41B1-A67E-5CFB4555D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07C0CE-868D-441F-9172-855E6BBC993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9BD8BD-E627-4DB4-995D-EF9C10CE7A3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A082AF12-8B0D-46A0-A0F7-B4CDDC2964B6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" y="6455482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1914C-858A-4B0F-850A-1FE5BA427F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A5977A4-BB16-49BB-AB1A-4481F0EDC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D0BD0C-90FA-4A65-A211-20F51E26211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218FD4-D33E-4CCA-83D9-138CB8B5B44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D090B4E4-9F3E-4CA2-B242-40F8E5033645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6" y="64563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A3B2CC-22C7-4C59-85A3-CCCBA769164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9158341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C25CBC-BE3D-46D1-BD43-1C74BF3C27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38956742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3576-B81F-4D84-AFEF-710D604A14C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44DB30-7F29-4F51-82E6-3F45F638C91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C175A7-9FD4-4A17-AB83-163F19D77D5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FAAE4D0-8000-49FB-BBA1-5FEEBEED9E96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8" y="6456358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just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41CA98-6277-436B-BBF2-FB20C44A8434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46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0C5015-6083-49C3-BE86-2DA42357DF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AFEF84A-97F2-4A57-817D-F056C6F92852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" y="645287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9D5396F-AB17-46DD-BF61-FB3F73DE4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761AADA-AC2C-47AD-A8CE-42FB2303BF88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" y="6456814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2567-020-00302-y#auth-Christian_D_-Grimm-Aff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Selection of POGO-Pin based Umbilical Connectors for ESA COMET-Interceptor Mission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 MOLIERE, Gilles Roland BEAUFILS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03/10/2024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SPCD2024 Conference, ESTEC</a:t>
            </a:r>
          </a:p>
        </p:txBody>
      </p:sp>
      <p:pic>
        <p:nvPicPr>
          <p:cNvPr id="5" name="Picture 4" descr="A logo of a space station&#10;&#10;Description automatically generated">
            <a:extLst>
              <a:ext uri="{FF2B5EF4-FFF2-40B4-BE49-F238E27FC236}">
                <a16:creationId xmlns:a16="http://schemas.microsoft.com/office/drawing/2014/main" id="{9B1D3DA8-5EC8-4AB7-FAF5-2C1417AC5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0" y="232785"/>
            <a:ext cx="2411679" cy="241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D3542B3-EDB0-D258-A2B9-4673517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5) Qualification timelines and FM delivery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53168C-9430-6EB1-42DC-39EC139FA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43598"/>
              </p:ext>
            </p:extLst>
          </p:nvPr>
        </p:nvGraphicFramePr>
        <p:xfrm>
          <a:off x="1571624" y="2501900"/>
          <a:ext cx="8372475" cy="1824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901">
                  <a:extLst>
                    <a:ext uri="{9D8B030D-6E8A-4147-A177-3AD203B41FA5}">
                      <a16:colId xmlns:a16="http://schemas.microsoft.com/office/drawing/2014/main" val="2516922191"/>
                    </a:ext>
                  </a:extLst>
                </a:gridCol>
                <a:gridCol w="3145569">
                  <a:extLst>
                    <a:ext uri="{9D8B030D-6E8A-4147-A177-3AD203B41FA5}">
                      <a16:colId xmlns:a16="http://schemas.microsoft.com/office/drawing/2014/main" val="856124861"/>
                    </a:ext>
                  </a:extLst>
                </a:gridCol>
                <a:gridCol w="3741005">
                  <a:extLst>
                    <a:ext uri="{9D8B030D-6E8A-4147-A177-3AD203B41FA5}">
                      <a16:colId xmlns:a16="http://schemas.microsoft.com/office/drawing/2014/main" val="3286590036"/>
                    </a:ext>
                  </a:extLst>
                </a:gridCol>
              </a:tblGrid>
              <a:tr h="469468">
                <a:tc>
                  <a:txBody>
                    <a:bodyPr/>
                    <a:lstStyle/>
                    <a:p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QM Delivery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FM Delivery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36804"/>
                  </a:ext>
                </a:extLst>
              </a:tr>
              <a:tr h="391901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Umbilical connectors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QM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February 2025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26443"/>
                  </a:ext>
                </a:extLst>
              </a:tr>
              <a:tr h="445080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ISM 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November 2024</a:t>
                      </a:r>
                      <a:endParaRPr 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Q4 2025</a:t>
                      </a:r>
                      <a:endParaRPr 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33421"/>
                  </a:ext>
                </a:extLst>
              </a:tr>
              <a:tr h="391901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COMET-I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Mid-2028 (QAR)</a:t>
                      </a:r>
                      <a:endParaRPr lang="fr-F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562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3DA1D6-6EE1-3B51-D779-263C97466D71}"/>
              </a:ext>
            </a:extLst>
          </p:cNvPr>
          <p:cNvSpPr txBox="1"/>
          <p:nvPr/>
        </p:nvSpPr>
        <p:spPr>
          <a:xfrm>
            <a:off x="447675" y="1312148"/>
            <a:ext cx="6214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FFFFCC"/>
                </a:solidFill>
                <a:latin typeface="TrebuchetMS"/>
              </a:rPr>
              <a:t>Schedule:</a:t>
            </a:r>
            <a:endParaRPr lang="en-GB" sz="1800" b="0" i="0" u="none" strike="noStrike" baseline="0" dirty="0">
              <a:solidFill>
                <a:srgbClr val="FFFFCC"/>
              </a:solidFill>
              <a:latin typeface="TrebuchetMS"/>
            </a:endParaRPr>
          </a:p>
        </p:txBody>
      </p:sp>
    </p:spTree>
    <p:extLst>
      <p:ext uri="{BB962C8B-B14F-4D97-AF65-F5344CB8AC3E}">
        <p14:creationId xmlns:p14="http://schemas.microsoft.com/office/powerpoint/2010/main" val="225099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D3542B3-EDB0-D258-A2B9-4673517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6) 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683DE-ECCE-05C0-8EA5-72A810112FE4}"/>
              </a:ext>
            </a:extLst>
          </p:cNvPr>
          <p:cNvSpPr txBox="1"/>
          <p:nvPr/>
        </p:nvSpPr>
        <p:spPr>
          <a:xfrm>
            <a:off x="969934" y="2386542"/>
            <a:ext cx="110010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COMET-I mission has been introduced (ECSS-Q-ST-60C EEE Class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Selection process of POGO pin based solution for ISM umbilical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Hardware modification: GUIDE to allow the separation of the mechanism PB2/Spacecraft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No dedicated ESCC3401 Chart III Screening and Chart IV qualification</a:t>
            </a: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Custom Cable assembly production control and qualification </a:t>
            </a:r>
            <a:r>
              <a:rPr lang="en-GB" dirty="0" err="1">
                <a:solidFill>
                  <a:schemeClr val="bg1"/>
                </a:solidFill>
              </a:rPr>
              <a:t>wrt</a:t>
            </a:r>
            <a:r>
              <a:rPr lang="en-GB" dirty="0">
                <a:solidFill>
                  <a:schemeClr val="bg1"/>
                </a:solidFill>
              </a:rPr>
              <a:t> mission at ISM level</a:t>
            </a: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Derisking demonstrated for COMET-I needs</a:t>
            </a: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Trade off Mission EEE quality requirement - schedule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Great collaboration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teams DLR/JOWO, SENER, OHB-I and ESA COMET-I teams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0E293-1A1F-4C7F-F16B-6B38AC790A1C}"/>
              </a:ext>
            </a:extLst>
          </p:cNvPr>
          <p:cNvSpPr txBox="1"/>
          <p:nvPr/>
        </p:nvSpPr>
        <p:spPr>
          <a:xfrm>
            <a:off x="631030" y="1205773"/>
            <a:ext cx="114657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82030"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Presentation: </a:t>
            </a:r>
          </a:p>
          <a:p>
            <a:pPr defTabSz="882030"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Selection of POGO-Pin based Umbilical connector for ESA COMET-Interceptor Mission</a:t>
            </a:r>
          </a:p>
        </p:txBody>
      </p:sp>
    </p:spTree>
    <p:extLst>
      <p:ext uri="{BB962C8B-B14F-4D97-AF65-F5344CB8AC3E}">
        <p14:creationId xmlns:p14="http://schemas.microsoft.com/office/powerpoint/2010/main" val="371012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D3542B3-EDB0-D258-A2B9-4673517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6) Conclusions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2E06B-2AA6-A5E3-726C-CA1D6A5DDF59}"/>
              </a:ext>
            </a:extLst>
          </p:cNvPr>
          <p:cNvSpPr txBox="1"/>
          <p:nvPr/>
        </p:nvSpPr>
        <p:spPr>
          <a:xfrm>
            <a:off x="2697956" y="3822616"/>
            <a:ext cx="62150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4400" b="1" i="0" u="none" strike="noStrike" baseline="0" dirty="0">
                <a:solidFill>
                  <a:schemeClr val="bg1"/>
                </a:solidFill>
                <a:latin typeface="TrebuchetMS"/>
              </a:rPr>
              <a:t>Thanks for your Attention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90A7B-97FA-8FC8-940D-3D348C4DEDC7}"/>
              </a:ext>
            </a:extLst>
          </p:cNvPr>
          <p:cNvSpPr txBox="1"/>
          <p:nvPr/>
        </p:nvSpPr>
        <p:spPr>
          <a:xfrm>
            <a:off x="602456" y="1351597"/>
            <a:ext cx="6215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F0000"/>
                </a:solidFill>
                <a:latin typeface="TrebuchetMS"/>
              </a:rPr>
              <a:t>We acknowledge the support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CC"/>
                </a:solidFill>
                <a:latin typeface="TrebuchetMS"/>
              </a:rPr>
              <a:t>ESA COMET-I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FFFFCC"/>
                </a:solidFill>
                <a:latin typeface="TrebuchetMS"/>
              </a:rPr>
              <a:t>OHB-I COMET-I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FFFFCC"/>
                </a:solidFill>
                <a:latin typeface="TrebuchetMS"/>
              </a:rPr>
              <a:t>SENER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CC"/>
                </a:solidFill>
                <a:latin typeface="TrebuchetMS"/>
              </a:rPr>
              <a:t>SENER Poland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FFFFCC"/>
                </a:solidFill>
                <a:latin typeface="TrebuchetMS"/>
              </a:rPr>
              <a:t>DLR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CC"/>
                </a:solidFill>
                <a:latin typeface="TrebuchetMS"/>
              </a:rPr>
              <a:t>JOWO </a:t>
            </a:r>
            <a:r>
              <a:rPr lang="en-GB" dirty="0" err="1">
                <a:solidFill>
                  <a:srgbClr val="FFFFCC"/>
                </a:solidFill>
                <a:latin typeface="TrebuchetMS"/>
              </a:rPr>
              <a:t>Systemtechnik</a:t>
            </a:r>
            <a:r>
              <a:rPr lang="en-GB" dirty="0">
                <a:solidFill>
                  <a:srgbClr val="FFFFCC"/>
                </a:solidFill>
                <a:latin typeface="TrebuchetMS"/>
              </a:rPr>
              <a:t> AG</a:t>
            </a:r>
            <a:endParaRPr lang="en-GB" sz="1800" b="0" i="0" u="none" strike="noStrike" baseline="0" dirty="0">
              <a:solidFill>
                <a:srgbClr val="FFFFCC"/>
              </a:solidFill>
              <a:latin typeface="TrebuchetM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52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D3542B3-EDB0-D258-A2B9-4673517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7) References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2AFAE5-3963-8C86-97B5-B33902EB5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37823"/>
              </p:ext>
            </p:extLst>
          </p:nvPr>
        </p:nvGraphicFramePr>
        <p:xfrm>
          <a:off x="1571624" y="2501900"/>
          <a:ext cx="8372475" cy="1305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726">
                  <a:extLst>
                    <a:ext uri="{9D8B030D-6E8A-4147-A177-3AD203B41FA5}">
                      <a16:colId xmlns:a16="http://schemas.microsoft.com/office/drawing/2014/main" val="2516922191"/>
                    </a:ext>
                  </a:extLst>
                </a:gridCol>
                <a:gridCol w="6762749">
                  <a:extLst>
                    <a:ext uri="{9D8B030D-6E8A-4147-A177-3AD203B41FA5}">
                      <a16:colId xmlns:a16="http://schemas.microsoft.com/office/drawing/2014/main" val="856124861"/>
                    </a:ext>
                  </a:extLst>
                </a:gridCol>
              </a:tblGrid>
              <a:tr h="443974"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Christian D. Grimm</a:t>
                      </a: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Al, The MASCOT </a:t>
                      </a:r>
                      <a:r>
                        <a:rPr lang="fr-FR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Separation</a:t>
                      </a: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reliable, low-mass deployment system for nano-spacecraft, </a:t>
                      </a: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CEAS Space Journal (2020) 12:343–365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43970"/>
                  </a:ext>
                </a:extLst>
              </a:tr>
              <a:tr h="469468"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Datasheet EBAD, NEA_Zero_Separation_Force__ZS__and_In-Flight_Disconnect__IFD__released__4-12-22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36804"/>
                  </a:ext>
                </a:extLst>
              </a:tr>
              <a:tr h="391901"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Datasheet </a:t>
                      </a: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4000106C </a:t>
                      </a:r>
                      <a:r>
                        <a:rPr lang="fr-FR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connector</a:t>
                      </a: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PSC, </a:t>
                      </a:r>
                      <a:r>
                        <a:rPr lang="fr-FR" sz="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https://www.rocketlabusa.com/assets/Uploads/2001025D-Separation-Connector-Data-Sheet.pdf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2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69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6FDE1C-EC3B-FA81-5A0B-C8458551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039" y="1489030"/>
            <a:ext cx="6253051" cy="4259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47E4F-6F36-A7EE-A599-5E42C138AD5D}"/>
              </a:ext>
            </a:extLst>
          </p:cNvPr>
          <p:cNvSpPr txBox="1"/>
          <p:nvPr/>
        </p:nvSpPr>
        <p:spPr>
          <a:xfrm>
            <a:off x="318247" y="1119698"/>
            <a:ext cx="4325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FFCC"/>
                </a:solidFill>
              </a:rPr>
              <a:t>Potential Alternative </a:t>
            </a:r>
            <a:r>
              <a:rPr lang="fr-FR" b="1" u="sng" dirty="0">
                <a:solidFill>
                  <a:srgbClr val="FFFFCC"/>
                </a:solidFill>
              </a:rPr>
              <a:t>#1:   </a:t>
            </a:r>
            <a:r>
              <a:rPr lang="fr-FR" b="1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E6C8B-B035-58A9-2AF9-798B1B4CDCC5}"/>
              </a:ext>
            </a:extLst>
          </p:cNvPr>
          <p:cNvSpPr txBox="1"/>
          <p:nvPr/>
        </p:nvSpPr>
        <p:spPr>
          <a:xfrm>
            <a:off x="274320" y="2635488"/>
            <a:ext cx="4939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CC"/>
                </a:solidFill>
              </a:rPr>
              <a:t>Manufacturer: </a:t>
            </a:r>
            <a:r>
              <a:rPr lang="fr-FR" dirty="0" err="1">
                <a:solidFill>
                  <a:schemeClr val="bg1"/>
                </a:solidFill>
              </a:rPr>
              <a:t>Rocketlabusa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Quality</a:t>
            </a:r>
            <a:r>
              <a:rPr lang="fr-FR" dirty="0">
                <a:solidFill>
                  <a:srgbClr val="FFFFCC"/>
                </a:solidFill>
              </a:rPr>
              <a:t> grade: </a:t>
            </a:r>
            <a:r>
              <a:rPr lang="fr-FR" dirty="0">
                <a:solidFill>
                  <a:schemeClr val="bg1"/>
                </a:solidFill>
              </a:rPr>
              <a:t>Custom Qualification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Availability</a:t>
            </a:r>
            <a:r>
              <a:rPr lang="fr-FR" dirty="0">
                <a:solidFill>
                  <a:srgbClr val="FFFFCC"/>
                </a:solidFill>
              </a:rPr>
              <a:t>: </a:t>
            </a:r>
            <a:r>
              <a:rPr lang="fr-FR" dirty="0">
                <a:solidFill>
                  <a:schemeClr val="bg1"/>
                </a:solidFill>
              </a:rPr>
              <a:t>To </a:t>
            </a:r>
            <a:r>
              <a:rPr lang="fr-FR" dirty="0" err="1">
                <a:solidFill>
                  <a:schemeClr val="bg1"/>
                </a:solidFill>
              </a:rPr>
              <a:t>ask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Rocketlabusa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Heritage</a:t>
            </a:r>
            <a:r>
              <a:rPr lang="fr-FR" dirty="0">
                <a:solidFill>
                  <a:srgbClr val="FFFFCC"/>
                </a:solidFill>
              </a:rPr>
              <a:t> /Mission: </a:t>
            </a:r>
            <a:r>
              <a:rPr lang="fr-FR" dirty="0">
                <a:solidFill>
                  <a:schemeClr val="bg1"/>
                </a:solidFill>
              </a:rPr>
              <a:t>Probe B1-Spacecraft (JAXA)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453D7B0-037B-94FA-C1C2-E235EE11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8) ANNEX</a:t>
            </a:r>
          </a:p>
        </p:txBody>
      </p:sp>
    </p:spTree>
    <p:extLst>
      <p:ext uri="{BB962C8B-B14F-4D97-AF65-F5344CB8AC3E}">
        <p14:creationId xmlns:p14="http://schemas.microsoft.com/office/powerpoint/2010/main" val="76412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A3ADB54-01FE-A10A-B387-DF9BE263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847" y="3560184"/>
            <a:ext cx="5123641" cy="2711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7125D8-D214-FC15-5CDD-733838DF7343}"/>
              </a:ext>
            </a:extLst>
          </p:cNvPr>
          <p:cNvSpPr txBox="1"/>
          <p:nvPr/>
        </p:nvSpPr>
        <p:spPr>
          <a:xfrm>
            <a:off x="318247" y="1119698"/>
            <a:ext cx="4325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FFCC"/>
                </a:solidFill>
              </a:rPr>
              <a:t>Potential Alternative </a:t>
            </a:r>
            <a:r>
              <a:rPr lang="fr-FR" b="1" u="sng" dirty="0">
                <a:solidFill>
                  <a:srgbClr val="FFFFCC"/>
                </a:solidFill>
              </a:rPr>
              <a:t>#2:   </a:t>
            </a:r>
            <a:r>
              <a:rPr lang="fr-FR" b="1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2995B-5E36-DCE5-20A1-EA977FBFE3A7}"/>
              </a:ext>
            </a:extLst>
          </p:cNvPr>
          <p:cNvSpPr txBox="1"/>
          <p:nvPr/>
        </p:nvSpPr>
        <p:spPr>
          <a:xfrm>
            <a:off x="262537" y="2754477"/>
            <a:ext cx="5351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CC"/>
                </a:solidFill>
              </a:rPr>
              <a:t>Manufacturer: 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err="1">
                <a:solidFill>
                  <a:schemeClr val="bg1"/>
                </a:solidFill>
              </a:rPr>
              <a:t>RocketLab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formerly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Planetary</a:t>
            </a:r>
            <a:r>
              <a:rPr lang="fr-FR" dirty="0">
                <a:solidFill>
                  <a:schemeClr val="bg1"/>
                </a:solidFill>
              </a:rPr>
              <a:t> System Corporation (PSC)</a:t>
            </a:r>
          </a:p>
          <a:p>
            <a:endParaRPr lang="fr-FR" dirty="0">
              <a:solidFill>
                <a:srgbClr val="FFFFCC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Quality</a:t>
            </a:r>
            <a:r>
              <a:rPr lang="fr-FR" dirty="0">
                <a:solidFill>
                  <a:srgbClr val="FFFFCC"/>
                </a:solidFill>
              </a:rPr>
              <a:t> grade: </a:t>
            </a:r>
            <a:r>
              <a:rPr lang="fr-FR" dirty="0">
                <a:solidFill>
                  <a:schemeClr val="bg1"/>
                </a:solidFill>
              </a:rPr>
              <a:t>COTS</a:t>
            </a:r>
          </a:p>
          <a:p>
            <a:endParaRPr lang="fr-FR" dirty="0">
              <a:solidFill>
                <a:srgbClr val="FFFFCC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Availability</a:t>
            </a:r>
            <a:r>
              <a:rPr lang="fr-FR" dirty="0">
                <a:solidFill>
                  <a:srgbClr val="FFFFCC"/>
                </a:solidFill>
              </a:rPr>
              <a:t>: </a:t>
            </a:r>
            <a:r>
              <a:rPr lang="fr-FR" dirty="0">
                <a:solidFill>
                  <a:schemeClr val="bg1"/>
                </a:solidFill>
              </a:rPr>
              <a:t>YES</a:t>
            </a:r>
          </a:p>
          <a:p>
            <a:endParaRPr lang="fr-FR" dirty="0">
              <a:solidFill>
                <a:srgbClr val="FFFFCC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Heritage</a:t>
            </a:r>
            <a:r>
              <a:rPr lang="fr-FR" dirty="0">
                <a:solidFill>
                  <a:srgbClr val="FFFFCC"/>
                </a:solidFill>
              </a:rPr>
              <a:t> /Mission: </a:t>
            </a:r>
            <a:r>
              <a:rPr lang="fr-FR" dirty="0" err="1">
                <a:solidFill>
                  <a:schemeClr val="bg1"/>
                </a:solidFill>
              </a:rPr>
              <a:t>CubeSAT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unknown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31A53-32A3-C155-7D3C-6C53DB906BE6}"/>
              </a:ext>
            </a:extLst>
          </p:cNvPr>
          <p:cNvSpPr txBox="1"/>
          <p:nvPr/>
        </p:nvSpPr>
        <p:spPr>
          <a:xfrm>
            <a:off x="318247" y="1544262"/>
            <a:ext cx="4545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4000106C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Lower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Separation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Connector</a:t>
            </a:r>
            <a:endParaRPr lang="fr-FR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4000107C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Upper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Separation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Connector</a:t>
            </a:r>
            <a:r>
              <a:rPr lang="fr-FR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C2484-A36E-F5A5-C1E5-2FE788F4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98" y="1363290"/>
            <a:ext cx="3616777" cy="1494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28DFB5-4E4C-FA18-C68B-311501B71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821" y="1107674"/>
            <a:ext cx="2633041" cy="23114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2C32E5D-E338-15AF-3D44-FE02049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8) ANNEX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3E420-702A-2402-395D-DC15D94D5F56}"/>
              </a:ext>
            </a:extLst>
          </p:cNvPr>
          <p:cNvSpPr txBox="1"/>
          <p:nvPr/>
        </p:nvSpPr>
        <p:spPr>
          <a:xfrm>
            <a:off x="6698031" y="2970664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[3]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D9D62-1341-21F6-8014-EFC319BDDB4C}"/>
              </a:ext>
            </a:extLst>
          </p:cNvPr>
          <p:cNvSpPr txBox="1"/>
          <p:nvPr/>
        </p:nvSpPr>
        <p:spPr>
          <a:xfrm>
            <a:off x="5803843" y="5689163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[3]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044D7-483C-18AD-E431-80E2C3AC2700}"/>
              </a:ext>
            </a:extLst>
          </p:cNvPr>
          <p:cNvSpPr txBox="1"/>
          <p:nvPr/>
        </p:nvSpPr>
        <p:spPr>
          <a:xfrm>
            <a:off x="11436399" y="3481784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[3]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6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3541EF-2908-B49C-9E61-21A14C7F5131}"/>
              </a:ext>
            </a:extLst>
          </p:cNvPr>
          <p:cNvSpPr txBox="1"/>
          <p:nvPr/>
        </p:nvSpPr>
        <p:spPr>
          <a:xfrm>
            <a:off x="318247" y="1119698"/>
            <a:ext cx="4325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FFCC"/>
                </a:solidFill>
              </a:rPr>
              <a:t>Potential Alternative </a:t>
            </a:r>
            <a:r>
              <a:rPr lang="fr-FR" b="1" u="sng" dirty="0">
                <a:solidFill>
                  <a:srgbClr val="FFFFCC"/>
                </a:solidFill>
              </a:rPr>
              <a:t>#3:   </a:t>
            </a:r>
            <a:r>
              <a:rPr lang="fr-FR" b="1" dirty="0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4A35A-7479-4BA8-50F9-FDB12D27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90" y="3712845"/>
            <a:ext cx="2666087" cy="2373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42301A-AF84-9A02-9F9D-23077E2BC1F9}"/>
              </a:ext>
            </a:extLst>
          </p:cNvPr>
          <p:cNvSpPr txBox="1"/>
          <p:nvPr/>
        </p:nvSpPr>
        <p:spPr>
          <a:xfrm>
            <a:off x="291622" y="2875980"/>
            <a:ext cx="6159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CC"/>
                </a:solidFill>
              </a:rPr>
              <a:t>Manufacturer: </a:t>
            </a:r>
            <a:r>
              <a:rPr lang="fr-FR" dirty="0" err="1">
                <a:solidFill>
                  <a:schemeClr val="bg1"/>
                </a:solidFill>
              </a:rPr>
              <a:t>Ensign</a:t>
            </a:r>
            <a:r>
              <a:rPr lang="fr-FR" dirty="0">
                <a:solidFill>
                  <a:schemeClr val="bg1"/>
                </a:solidFill>
              </a:rPr>
              <a:t>-Bickford Aerospace &amp; </a:t>
            </a:r>
            <a:r>
              <a:rPr lang="fr-FR" dirty="0" err="1">
                <a:solidFill>
                  <a:schemeClr val="bg1"/>
                </a:solidFill>
              </a:rPr>
              <a:t>Defense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Company</a:t>
            </a:r>
            <a:r>
              <a:rPr lang="fr-FR" dirty="0">
                <a:solidFill>
                  <a:schemeClr val="bg1"/>
                </a:solidFill>
              </a:rPr>
              <a:t> (EBAD)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Quality</a:t>
            </a:r>
            <a:r>
              <a:rPr lang="fr-FR" dirty="0">
                <a:solidFill>
                  <a:srgbClr val="FFFFCC"/>
                </a:solidFill>
              </a:rPr>
              <a:t> grade: </a:t>
            </a:r>
            <a:r>
              <a:rPr lang="fr-FR" dirty="0" err="1">
                <a:solidFill>
                  <a:schemeClr val="bg1"/>
                </a:solidFill>
              </a:rPr>
              <a:t>Military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MIL-DTL-38999 inserts and MIL-C-39029 pin and socket contacts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Availability</a:t>
            </a:r>
            <a:r>
              <a:rPr lang="fr-FR" dirty="0">
                <a:solidFill>
                  <a:srgbClr val="FFFFCC"/>
                </a:solidFill>
              </a:rPr>
              <a:t>: </a:t>
            </a:r>
            <a:r>
              <a:rPr lang="fr-FR" dirty="0">
                <a:solidFill>
                  <a:schemeClr val="bg1"/>
                </a:solidFill>
              </a:rPr>
              <a:t>YES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Heritage</a:t>
            </a:r>
            <a:r>
              <a:rPr lang="fr-FR" dirty="0">
                <a:solidFill>
                  <a:srgbClr val="FFFFCC"/>
                </a:solidFill>
              </a:rPr>
              <a:t> /Mission: </a:t>
            </a:r>
            <a:r>
              <a:rPr lang="fr-FR" dirty="0" err="1">
                <a:solidFill>
                  <a:schemeClr val="bg1"/>
                </a:solidFill>
              </a:rPr>
              <a:t>Unknown</a:t>
            </a:r>
            <a:r>
              <a:rPr lang="fr-FR" dirty="0">
                <a:solidFill>
                  <a:schemeClr val="bg1"/>
                </a:solidFill>
              </a:rPr>
              <a:t> (Satellite, </a:t>
            </a:r>
            <a:r>
              <a:rPr lang="fr-FR" dirty="0" err="1">
                <a:solidFill>
                  <a:schemeClr val="bg1"/>
                </a:solidFill>
              </a:rPr>
              <a:t>spacecraft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payload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AB2B5-772F-3B44-5ED6-D8448FFD94C6}"/>
              </a:ext>
            </a:extLst>
          </p:cNvPr>
          <p:cNvSpPr txBox="1"/>
          <p:nvPr/>
        </p:nvSpPr>
        <p:spPr>
          <a:xfrm>
            <a:off x="442072" y="1645285"/>
            <a:ext cx="6212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EBAD </a:t>
            </a:r>
            <a:r>
              <a:rPr lang="fr-FR" dirty="0" err="1">
                <a:solidFill>
                  <a:schemeClr val="bg1"/>
                </a:solidFill>
              </a:rPr>
              <a:t>Zero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Separation</a:t>
            </a:r>
            <a:r>
              <a:rPr lang="fr-FR" dirty="0">
                <a:solidFill>
                  <a:schemeClr val="bg1"/>
                </a:solidFill>
              </a:rPr>
              <a:t> Force &amp; In Flight </a:t>
            </a:r>
            <a:r>
              <a:rPr lang="fr-FR" dirty="0" err="1">
                <a:solidFill>
                  <a:schemeClr val="bg1"/>
                </a:solidFill>
              </a:rPr>
              <a:t>Disconnect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en-GB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ZSF100P Size 25 -25-61 type, 61 pins/sockets, #20 size + ZSF202S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D6464-B11B-768C-F511-35B4C4E39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33" y="1019148"/>
            <a:ext cx="2778021" cy="2610670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CBD9E00-AE7C-8DD8-AEDE-3525D702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8) ANNEX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2B447-FC30-09EA-B72C-808DE96E275B}"/>
              </a:ext>
            </a:extLst>
          </p:cNvPr>
          <p:cNvSpPr txBox="1"/>
          <p:nvPr/>
        </p:nvSpPr>
        <p:spPr>
          <a:xfrm>
            <a:off x="10203231" y="3322041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[2]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78BC2-FCA4-D306-7CC3-0DAF7138ABC1}"/>
              </a:ext>
            </a:extLst>
          </p:cNvPr>
          <p:cNvSpPr txBox="1"/>
          <p:nvPr/>
        </p:nvSpPr>
        <p:spPr>
          <a:xfrm>
            <a:off x="10203231" y="5778822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[2]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17B032-6AC5-ED82-F101-3A1C85705FFA}"/>
              </a:ext>
            </a:extLst>
          </p:cNvPr>
          <p:cNvSpPr txBox="1"/>
          <p:nvPr/>
        </p:nvSpPr>
        <p:spPr>
          <a:xfrm>
            <a:off x="318247" y="1119698"/>
            <a:ext cx="4325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FFCC"/>
                </a:solidFill>
              </a:rPr>
              <a:t>Potential Alternative </a:t>
            </a:r>
            <a:r>
              <a:rPr lang="fr-FR" b="1" u="sng" dirty="0">
                <a:solidFill>
                  <a:srgbClr val="FFFFCC"/>
                </a:solidFill>
              </a:rPr>
              <a:t>#4:   </a:t>
            </a:r>
            <a:r>
              <a:rPr lang="fr-FR" b="1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7EA04-F04B-1B7A-F505-B45334958047}"/>
              </a:ext>
            </a:extLst>
          </p:cNvPr>
          <p:cNvSpPr txBox="1"/>
          <p:nvPr/>
        </p:nvSpPr>
        <p:spPr>
          <a:xfrm>
            <a:off x="59017" y="2173248"/>
            <a:ext cx="65472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CC"/>
                </a:solidFill>
              </a:rPr>
              <a:t>Manufacturer: </a:t>
            </a:r>
            <a:r>
              <a:rPr lang="fr-FR" dirty="0">
                <a:solidFill>
                  <a:schemeClr val="bg1"/>
                </a:solidFill>
              </a:rPr>
              <a:t>Custom solution</a:t>
            </a:r>
          </a:p>
          <a:p>
            <a:r>
              <a:rPr lang="fr-FR" dirty="0">
                <a:solidFill>
                  <a:schemeClr val="bg1"/>
                </a:solidFill>
              </a:rPr>
              <a:t>DLR - </a:t>
            </a:r>
            <a:r>
              <a:rPr lang="en-GB" dirty="0">
                <a:solidFill>
                  <a:schemeClr val="bg1"/>
                </a:solidFill>
              </a:rPr>
              <a:t>JOWO </a:t>
            </a:r>
            <a:r>
              <a:rPr lang="en-GB" dirty="0" err="1">
                <a:solidFill>
                  <a:schemeClr val="bg1"/>
                </a:solidFill>
              </a:rPr>
              <a:t>Systemtechnik</a:t>
            </a:r>
            <a:r>
              <a:rPr lang="en-GB" dirty="0">
                <a:solidFill>
                  <a:schemeClr val="bg1"/>
                </a:solidFill>
              </a:rPr>
              <a:t> AG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Quality</a:t>
            </a:r>
            <a:r>
              <a:rPr lang="fr-FR" dirty="0">
                <a:solidFill>
                  <a:srgbClr val="FFFFCC"/>
                </a:solidFill>
              </a:rPr>
              <a:t> grade: </a:t>
            </a:r>
            <a:r>
              <a:rPr lang="es-ES" dirty="0" err="1">
                <a:solidFill>
                  <a:schemeClr val="bg1"/>
                </a:solidFill>
              </a:rPr>
              <a:t>Military</a:t>
            </a:r>
            <a:r>
              <a:rPr lang="es-ES" dirty="0">
                <a:solidFill>
                  <a:schemeClr val="bg1"/>
                </a:solidFill>
              </a:rPr>
              <a:t> + </a:t>
            </a:r>
            <a:r>
              <a:rPr lang="es-ES" dirty="0" err="1">
                <a:solidFill>
                  <a:schemeClr val="bg1"/>
                </a:solidFill>
              </a:rPr>
              <a:t>custom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upscreening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Availability</a:t>
            </a:r>
            <a:r>
              <a:rPr lang="fr-FR" dirty="0">
                <a:solidFill>
                  <a:srgbClr val="FFFFCC"/>
                </a:solidFill>
              </a:rPr>
              <a:t>: </a:t>
            </a:r>
            <a:r>
              <a:rPr lang="fr-FR" dirty="0">
                <a:solidFill>
                  <a:schemeClr val="bg1"/>
                </a:solidFill>
              </a:rPr>
              <a:t>YES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rgbClr val="FFFFCC"/>
                </a:solidFill>
              </a:rPr>
              <a:t>Heritage</a:t>
            </a:r>
            <a:r>
              <a:rPr lang="fr-FR" dirty="0">
                <a:solidFill>
                  <a:srgbClr val="FFFFCC"/>
                </a:solidFill>
              </a:rPr>
              <a:t> /Mission: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Rosetta/Philae (2004), MASCOT (Launch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Qualified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Martian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Moons</a:t>
            </a:r>
            <a:r>
              <a:rPr lang="fr-FR" dirty="0">
                <a:solidFill>
                  <a:schemeClr val="bg1"/>
                </a:solidFill>
              </a:rPr>
              <a:t> Exploration MMX (2026)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4D029-1B91-60EC-0D4D-24FE2C04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92" y="1119698"/>
            <a:ext cx="3196731" cy="2862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41288-943F-70C5-B701-03110E792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" r="54898"/>
          <a:stretch/>
        </p:blipFill>
        <p:spPr>
          <a:xfrm>
            <a:off x="9046840" y="1638300"/>
            <a:ext cx="3092794" cy="2395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C89C3-BF1D-3034-6754-89C5E788A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1" r="-1208" b="15052"/>
          <a:stretch/>
        </p:blipFill>
        <p:spPr>
          <a:xfrm>
            <a:off x="7137827" y="4181415"/>
            <a:ext cx="3818026" cy="20765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4B8F13B-B6B5-E2AC-328B-89E59753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8) ANNEX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16563-23D5-F245-0F5C-D57031D141B7}"/>
              </a:ext>
            </a:extLst>
          </p:cNvPr>
          <p:cNvSpPr txBox="1"/>
          <p:nvPr/>
        </p:nvSpPr>
        <p:spPr>
          <a:xfrm>
            <a:off x="6078906" y="4027526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[1]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44218-948D-ABD6-A5F2-5F5C76F860B1}"/>
              </a:ext>
            </a:extLst>
          </p:cNvPr>
          <p:cNvSpPr txBox="1"/>
          <p:nvPr/>
        </p:nvSpPr>
        <p:spPr>
          <a:xfrm>
            <a:off x="11006377" y="4094201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[1]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F9F5A-0488-7F55-54BE-594D4C801554}"/>
              </a:ext>
            </a:extLst>
          </p:cNvPr>
          <p:cNvSpPr txBox="1"/>
          <p:nvPr/>
        </p:nvSpPr>
        <p:spPr>
          <a:xfrm>
            <a:off x="10593237" y="5996940"/>
            <a:ext cx="89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[1]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D8926CC2-9CF3-D0DC-461B-CD6EF7B9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55EAC-3030-5EF4-B723-052FD4BD2401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9909C5-45E5-26A3-0239-E6C7FE43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11764800" cy="5328000"/>
          </a:xfrm>
        </p:spPr>
        <p:txBody>
          <a:bodyPr/>
          <a:lstStyle/>
          <a:p>
            <a:endParaRPr lang="en-GB" b="1" dirty="0"/>
          </a:p>
          <a:p>
            <a:endParaRPr lang="en-GB" sz="20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1) COMET-Interceptor ESA Mission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2) ISM Connectors Characteristics and selection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3) Connector modifications for COMET-I ISM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4) Connector qualification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5) Qualification timelines and FM delivery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6) Conclusions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7) References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bg1"/>
                </a:solidFill>
              </a:rPr>
              <a:t>8) Annexes</a:t>
            </a:r>
          </a:p>
          <a:p>
            <a:pPr marL="342900" indent="-342900">
              <a:buAutoNum type="arabi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91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atellite in space with a black background&#10;&#10;Description automatically generated">
            <a:extLst>
              <a:ext uri="{FF2B5EF4-FFF2-40B4-BE49-F238E27FC236}">
                <a16:creationId xmlns:a16="http://schemas.microsoft.com/office/drawing/2014/main" id="{47BA75FE-6536-1461-DFAF-5ADF7325C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r="20716" b="13097"/>
          <a:stretch/>
        </p:blipFill>
        <p:spPr>
          <a:xfrm>
            <a:off x="8211519" y="3321764"/>
            <a:ext cx="3089143" cy="2831887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0EEF30D-C2F2-0490-0E60-CB5F4310C2AD}"/>
              </a:ext>
            </a:extLst>
          </p:cNvPr>
          <p:cNvSpPr txBox="1">
            <a:spLocks/>
          </p:cNvSpPr>
          <p:nvPr/>
        </p:nvSpPr>
        <p:spPr bwMode="auto">
          <a:xfrm>
            <a:off x="341845" y="1065304"/>
            <a:ext cx="11883493" cy="451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b="1" kern="0" dirty="0">
                <a:solidFill>
                  <a:srgbClr val="FFFFCC"/>
                </a:solidFill>
              </a:rPr>
              <a:t>ESA Program: </a:t>
            </a:r>
            <a:r>
              <a:rPr lang="en-GB" sz="1600" b="1" kern="0" dirty="0">
                <a:solidFill>
                  <a:schemeClr val="bg1"/>
                </a:solidFill>
              </a:rPr>
              <a:t>	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Science, Class F mission = Fast track, extremely compressed schedule (QAR 2029)</a:t>
            </a:r>
          </a:p>
          <a:p>
            <a:endParaRPr lang="en-GB" altLang="en-US" sz="1600" kern="1200" dirty="0">
              <a:solidFill>
                <a:schemeClr val="bg1"/>
              </a:solidFill>
              <a:latin typeface="Verdana" pitchFamily="34" charset="0"/>
              <a:cs typeface="+mn-cs"/>
            </a:endParaRPr>
          </a:p>
          <a:p>
            <a:r>
              <a:rPr lang="en-GB" altLang="en-US" sz="1600" b="1" kern="0" dirty="0">
                <a:solidFill>
                  <a:srgbClr val="FFFFCC"/>
                </a:solidFill>
              </a:rPr>
              <a:t>Objective:         </a:t>
            </a:r>
            <a:r>
              <a:rPr lang="en-GB" altLang="en-US" sz="1600" b="1" kern="0" dirty="0">
                <a:solidFill>
                  <a:schemeClr val="bg1"/>
                </a:solidFill>
              </a:rPr>
              <a:t>	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Fly by a comet which is visiting the inner Solar System for the first time, 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		or if opportunity: an interstellar object</a:t>
            </a:r>
          </a:p>
          <a:p>
            <a:endParaRPr lang="en-GB" altLang="en-US" sz="1600" kern="1200" dirty="0">
              <a:solidFill>
                <a:schemeClr val="bg1"/>
              </a:solidFill>
              <a:latin typeface="Verdana" pitchFamily="34" charset="0"/>
              <a:cs typeface="+mn-cs"/>
            </a:endParaRPr>
          </a:p>
          <a:p>
            <a:r>
              <a:rPr lang="en-GB" sz="1600" b="1" kern="0" dirty="0">
                <a:solidFill>
                  <a:srgbClr val="FFFFCC"/>
                </a:solidFill>
              </a:rPr>
              <a:t>Configuration: </a:t>
            </a:r>
            <a:r>
              <a:rPr lang="en-GB" sz="1600" b="1" kern="0" dirty="0">
                <a:solidFill>
                  <a:schemeClr val="bg1"/>
                </a:solidFill>
              </a:rPr>
              <a:t>	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3 elements, 1 Main Spacecraft (A) [ESA] + Probe B1 [JAXA] + Probe B2 [ESA]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		Probes are separated about 30h before encounter</a:t>
            </a:r>
          </a:p>
          <a:p>
            <a:endParaRPr lang="en-GB" sz="1600" b="1" kern="0" dirty="0">
              <a:solidFill>
                <a:schemeClr val="bg1"/>
              </a:solidFill>
            </a:endParaRPr>
          </a:p>
          <a:p>
            <a:r>
              <a:rPr lang="en-GB" sz="1600" b="1" kern="0" dirty="0">
                <a:solidFill>
                  <a:srgbClr val="FFFFCC"/>
                </a:solidFill>
              </a:rPr>
              <a:t>Mission Profile :    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Total duration 6 years, </a:t>
            </a:r>
            <a:br>
              <a:rPr lang="en-GB" altLang="en-US" sz="1600" kern="0" dirty="0">
                <a:solidFill>
                  <a:schemeClr val="bg1"/>
                </a:solidFill>
              </a:rPr>
            </a:br>
            <a:r>
              <a:rPr lang="en-GB" altLang="en-US" sz="1600" kern="0" dirty="0">
                <a:solidFill>
                  <a:schemeClr val="bg1"/>
                </a:solidFill>
              </a:rPr>
              <a:t>		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typically: 3-4 years waiting 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		for target opportunity in L2,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		3-2 years transfer,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		fly-by, 6 months downlink. </a:t>
            </a:r>
            <a:br>
              <a:rPr lang="en-GB" altLang="en-US" sz="1600" kern="0" dirty="0">
                <a:solidFill>
                  <a:schemeClr val="bg1"/>
                </a:solidFill>
              </a:rPr>
            </a:br>
            <a:br>
              <a:rPr lang="en-GB" altLang="en-US" sz="1600" kern="0" dirty="0">
                <a:solidFill>
                  <a:schemeClr val="bg1"/>
                </a:solidFill>
              </a:rPr>
            </a:br>
            <a:r>
              <a:rPr lang="en-GB" altLang="en-US" sz="1600" b="1" kern="0" dirty="0">
                <a:solidFill>
                  <a:srgbClr val="FFFFCC"/>
                </a:solidFill>
              </a:rPr>
              <a:t>QA Frame:</a:t>
            </a:r>
            <a:r>
              <a:rPr lang="en-GB" altLang="en-US" sz="1600" kern="0" dirty="0"/>
              <a:t>	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ESCC Q60 Class 3</a:t>
            </a:r>
            <a:br>
              <a:rPr lang="en-GB" altLang="en-US" kern="0" dirty="0"/>
            </a:br>
            <a:endParaRPr lang="en-GB" alt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AB32D-EC88-4AF1-00D6-B65E4476A83B}"/>
              </a:ext>
            </a:extLst>
          </p:cNvPr>
          <p:cNvSpPr txBox="1"/>
          <p:nvPr/>
        </p:nvSpPr>
        <p:spPr>
          <a:xfrm>
            <a:off x="9390611" y="3371545"/>
            <a:ext cx="168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FFCC"/>
                </a:solidFill>
              </a:rPr>
              <a:t>Probe B2 (ESA)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1DB80-299C-6492-7AFD-592EC2204893}"/>
              </a:ext>
            </a:extLst>
          </p:cNvPr>
          <p:cNvSpPr txBox="1"/>
          <p:nvPr/>
        </p:nvSpPr>
        <p:spPr>
          <a:xfrm>
            <a:off x="10200099" y="3768877"/>
            <a:ext cx="168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FFCC"/>
                </a:solidFill>
              </a:rPr>
              <a:t>Probe B1 (JAXA)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C2BBF7-6C75-B0AE-35AA-F71F2D97F86D}"/>
              </a:ext>
            </a:extLst>
          </p:cNvPr>
          <p:cNvCxnSpPr>
            <a:cxnSpLocks/>
          </p:cNvCxnSpPr>
          <p:nvPr/>
        </p:nvCxnSpPr>
        <p:spPr>
          <a:xfrm flipH="1">
            <a:off x="9025133" y="3692635"/>
            <a:ext cx="667281" cy="54166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540698-CF01-8176-B4AB-F49F2FAC509D}"/>
              </a:ext>
            </a:extLst>
          </p:cNvPr>
          <p:cNvCxnSpPr>
            <a:cxnSpLocks/>
          </p:cNvCxnSpPr>
          <p:nvPr/>
        </p:nvCxnSpPr>
        <p:spPr>
          <a:xfrm flipH="1">
            <a:off x="9552525" y="4019415"/>
            <a:ext cx="577025" cy="238741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D32DEB-E80B-6434-916B-D6365F999329}"/>
              </a:ext>
            </a:extLst>
          </p:cNvPr>
          <p:cNvSpPr txBox="1"/>
          <p:nvPr/>
        </p:nvSpPr>
        <p:spPr>
          <a:xfrm>
            <a:off x="8512850" y="5629670"/>
            <a:ext cx="175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FFCC"/>
                </a:solidFill>
              </a:rPr>
              <a:t>Main Spacecraft A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D8926CC2-9CF3-D0DC-461B-CD6EF7B9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1) COMET-Interceptor ESA Mission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55EAC-3030-5EF4-B723-052FD4BD2401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82E845-83E2-5CD4-9E8B-5A21DD2170BB}"/>
              </a:ext>
            </a:extLst>
          </p:cNvPr>
          <p:cNvCxnSpPr>
            <a:cxnSpLocks/>
          </p:cNvCxnSpPr>
          <p:nvPr/>
        </p:nvCxnSpPr>
        <p:spPr>
          <a:xfrm flipH="1">
            <a:off x="4231401" y="2325225"/>
            <a:ext cx="734826" cy="54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A9FCF2-DD5D-2C7F-E117-7D096974C80B}"/>
              </a:ext>
            </a:extLst>
          </p:cNvPr>
          <p:cNvCxnSpPr>
            <a:cxnSpLocks/>
          </p:cNvCxnSpPr>
          <p:nvPr/>
        </p:nvCxnSpPr>
        <p:spPr>
          <a:xfrm flipH="1" flipV="1">
            <a:off x="4642338" y="2933541"/>
            <a:ext cx="566592" cy="11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D8926CC2-9CF3-D0DC-461B-CD6EF7B9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1) COMET-I Mission and Connector Characteristics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55EAC-3030-5EF4-B723-052FD4BD2401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4470F5D-2AC3-A024-07C6-1F3C9FD92919}"/>
              </a:ext>
            </a:extLst>
          </p:cNvPr>
          <p:cNvSpPr txBox="1">
            <a:spLocks/>
          </p:cNvSpPr>
          <p:nvPr/>
        </p:nvSpPr>
        <p:spPr bwMode="auto">
          <a:xfrm>
            <a:off x="216000" y="1054646"/>
            <a:ext cx="11594999" cy="502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sz="1600" b="1" kern="0" dirty="0">
                <a:solidFill>
                  <a:srgbClr val="FFFFCC"/>
                </a:solidFill>
              </a:rPr>
              <a:t>Scope of discussion:</a:t>
            </a:r>
            <a:r>
              <a:rPr lang="fr-FR" sz="1600" b="1" kern="0" dirty="0">
                <a:solidFill>
                  <a:schemeClr val="bg1"/>
                </a:solidFill>
              </a:rPr>
              <a:t>	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Inter-satellite </a:t>
            </a:r>
            <a:r>
              <a:rPr lang="fr-FR" altLang="en-US" sz="1600" kern="12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Separation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</a:t>
            </a:r>
            <a:r>
              <a:rPr lang="fr-FR" altLang="en-US" sz="1600" kern="12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Mechanism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ISM for Probe B2 (ESA)</a:t>
            </a:r>
          </a:p>
          <a:p>
            <a:endParaRPr lang="fr-FR" altLang="en-US" sz="1600" b="1" kern="0" dirty="0">
              <a:solidFill>
                <a:srgbClr val="FFFFCC"/>
              </a:solidFill>
            </a:endParaRPr>
          </a:p>
          <a:p>
            <a:r>
              <a:rPr lang="fr-FR" altLang="en-US" sz="1600" b="1" kern="0" dirty="0" err="1">
                <a:solidFill>
                  <a:srgbClr val="FFFFCC"/>
                </a:solidFill>
              </a:rPr>
              <a:t>Spacecraft</a:t>
            </a:r>
            <a:r>
              <a:rPr lang="fr-FR" altLang="en-US" sz="1600" b="1" kern="0" dirty="0">
                <a:solidFill>
                  <a:srgbClr val="FFFFCC"/>
                </a:solidFill>
              </a:rPr>
              <a:t> A:</a:t>
            </a:r>
            <a:r>
              <a:rPr lang="fr-FR" altLang="en-US" sz="1600" kern="0" dirty="0">
                <a:solidFill>
                  <a:schemeClr val="bg1"/>
                </a:solidFill>
              </a:rPr>
              <a:t>		</a:t>
            </a:r>
            <a:r>
              <a:rPr lang="fr-FR" altLang="en-US" sz="1600" dirty="0">
                <a:solidFill>
                  <a:schemeClr val="bg1"/>
                </a:solidFill>
                <a:latin typeface="Verdana" pitchFamily="34" charset="0"/>
                <a:cs typeface="+mn-cs"/>
              </a:rPr>
              <a:t>~ 1 ton, 2.5 x 2.2 x 2.0 m (</a:t>
            </a:r>
            <a:r>
              <a:rPr lang="fr-FR" altLang="en-US" sz="16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stowed</a:t>
            </a:r>
            <a:r>
              <a:rPr lang="fr-FR" altLang="en-US" sz="1600" dirty="0">
                <a:solidFill>
                  <a:schemeClr val="bg1"/>
                </a:solidFill>
                <a:latin typeface="Verdana" pitchFamily="34" charset="0"/>
                <a:cs typeface="+mn-cs"/>
              </a:rPr>
              <a:t> configuration)</a:t>
            </a:r>
          </a:p>
          <a:p>
            <a:r>
              <a:rPr lang="fr-FR" altLang="en-US" sz="1600" b="1" kern="0" dirty="0" err="1">
                <a:solidFill>
                  <a:srgbClr val="FFFFCC"/>
                </a:solidFill>
              </a:rPr>
              <a:t>Spacecaft</a:t>
            </a:r>
            <a:r>
              <a:rPr lang="fr-FR" altLang="en-US" sz="1600" b="1" kern="0" dirty="0">
                <a:solidFill>
                  <a:srgbClr val="FFFFCC"/>
                </a:solidFill>
              </a:rPr>
              <a:t> A Prime:	</a:t>
            </a:r>
            <a:r>
              <a:rPr lang="fr-FR" altLang="en-US" sz="1600" dirty="0">
                <a:solidFill>
                  <a:schemeClr val="bg1"/>
                </a:solidFill>
                <a:latin typeface="Verdana" pitchFamily="34" charset="0"/>
                <a:cs typeface="+mn-cs"/>
              </a:rPr>
              <a:t>OHB (I)</a:t>
            </a:r>
          </a:p>
          <a:p>
            <a:endParaRPr lang="fr-FR" altLang="en-US" sz="1600" b="1" kern="0" dirty="0">
              <a:solidFill>
                <a:srgbClr val="FFFFCC"/>
              </a:solidFill>
            </a:endParaRPr>
          </a:p>
          <a:p>
            <a:r>
              <a:rPr lang="fr-FR" altLang="en-US" sz="1600" b="1" kern="0" dirty="0">
                <a:solidFill>
                  <a:srgbClr val="FFFFCC"/>
                </a:solidFill>
              </a:rPr>
              <a:t>Probe B2 size:</a:t>
            </a:r>
            <a:r>
              <a:rPr lang="fr-FR" altLang="en-US" sz="1600" kern="0" dirty="0">
                <a:solidFill>
                  <a:srgbClr val="FFFFCC"/>
                </a:solidFill>
              </a:rPr>
              <a:t>	</a:t>
            </a:r>
            <a:r>
              <a:rPr lang="fr-FR" altLang="en-US" sz="1600" kern="0" dirty="0">
                <a:solidFill>
                  <a:schemeClr val="bg1"/>
                </a:solidFill>
              </a:rPr>
              <a:t>	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About 40Kg, about 0.5 x 0.5 x 0.5 m</a:t>
            </a:r>
          </a:p>
          <a:p>
            <a:r>
              <a:rPr lang="fr-FR" altLang="en-US" sz="1600" b="1" kern="0" dirty="0">
                <a:solidFill>
                  <a:srgbClr val="FFFFCC"/>
                </a:solidFill>
              </a:rPr>
              <a:t>Probe B2 Release: </a:t>
            </a:r>
            <a:r>
              <a:rPr lang="fr-FR" altLang="en-US" sz="1600" kern="0" dirty="0">
                <a:solidFill>
                  <a:schemeClr val="bg1"/>
                </a:solidFill>
              </a:rPr>
              <a:t>	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Spin Eject </a:t>
            </a:r>
            <a:r>
              <a:rPr lang="fr-FR" altLang="en-US" sz="1600" kern="12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Mechanism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</a:t>
            </a:r>
          </a:p>
          <a:p>
            <a:r>
              <a:rPr lang="fr-FR" altLang="en-US" sz="1600" b="1" kern="0" dirty="0">
                <a:solidFill>
                  <a:srgbClr val="FFFFCC"/>
                </a:solidFill>
              </a:rPr>
              <a:t>Probe B2 Prime:</a:t>
            </a:r>
            <a:r>
              <a:rPr lang="fr-FR" altLang="en-US" sz="1600" kern="0" dirty="0">
                <a:solidFill>
                  <a:schemeClr val="bg1"/>
                </a:solidFill>
              </a:rPr>
              <a:t>		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SENER (E)</a:t>
            </a:r>
            <a:br>
              <a:rPr lang="fr-FR" altLang="en-US" sz="1600" kern="0" dirty="0">
                <a:solidFill>
                  <a:schemeClr val="bg1"/>
                </a:solidFill>
              </a:rPr>
            </a:br>
            <a:endParaRPr lang="fr-FR" altLang="en-US" sz="1600" kern="0" dirty="0">
              <a:solidFill>
                <a:schemeClr val="bg1"/>
              </a:solidFill>
            </a:endParaRPr>
          </a:p>
          <a:p>
            <a:r>
              <a:rPr lang="fr-FR" altLang="en-US" sz="1600" b="1" kern="0" dirty="0">
                <a:solidFill>
                  <a:srgbClr val="FFFFCC"/>
                </a:solidFill>
              </a:rPr>
              <a:t>ISM </a:t>
            </a:r>
            <a:r>
              <a:rPr lang="fr-FR" altLang="en-US" sz="1600" b="1" kern="0" dirty="0" err="1">
                <a:solidFill>
                  <a:srgbClr val="FFFFCC"/>
                </a:solidFill>
              </a:rPr>
              <a:t>contractor</a:t>
            </a:r>
            <a:r>
              <a:rPr lang="fr-FR" altLang="en-US" sz="1600" b="1" kern="0" dirty="0">
                <a:solidFill>
                  <a:srgbClr val="FFFFCC"/>
                </a:solidFill>
              </a:rPr>
              <a:t>:</a:t>
            </a:r>
            <a:r>
              <a:rPr lang="fr-FR" altLang="en-US" sz="1600" kern="0" dirty="0">
                <a:solidFill>
                  <a:schemeClr val="bg1"/>
                </a:solidFill>
              </a:rPr>
              <a:t>		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SENER (PL)</a:t>
            </a:r>
          </a:p>
          <a:p>
            <a:r>
              <a:rPr lang="fr-FR" altLang="en-US" sz="1600" kern="0" dirty="0">
                <a:solidFill>
                  <a:schemeClr val="bg1"/>
                </a:solidFill>
              </a:rPr>
              <a:t> </a:t>
            </a:r>
          </a:p>
          <a:p>
            <a:r>
              <a:rPr lang="fr-FR" altLang="en-US" sz="1600" b="1" kern="0" dirty="0" err="1">
                <a:solidFill>
                  <a:srgbClr val="FFFFCC"/>
                </a:solidFill>
              </a:rPr>
              <a:t>Electrical</a:t>
            </a:r>
            <a:r>
              <a:rPr lang="fr-FR" altLang="en-US" sz="1600" b="1" kern="0" dirty="0">
                <a:solidFill>
                  <a:srgbClr val="FFFFCC"/>
                </a:solidFill>
              </a:rPr>
              <a:t> </a:t>
            </a:r>
            <a:r>
              <a:rPr lang="fr-FR" altLang="en-US" sz="1600" b="1" kern="0" dirty="0" err="1">
                <a:solidFill>
                  <a:srgbClr val="FFFFCC"/>
                </a:solidFill>
              </a:rPr>
              <a:t>link</a:t>
            </a:r>
            <a:r>
              <a:rPr lang="fr-FR" altLang="en-US" sz="1600" b="1" kern="0" dirty="0">
                <a:solidFill>
                  <a:srgbClr val="FFFFCC"/>
                </a:solidFill>
              </a:rPr>
              <a:t>:</a:t>
            </a:r>
            <a:r>
              <a:rPr lang="fr-FR" altLang="en-US" sz="1600" kern="0" dirty="0">
                <a:solidFill>
                  <a:srgbClr val="FFFFCC"/>
                </a:solidFill>
              </a:rPr>
              <a:t>	</a:t>
            </a:r>
            <a:r>
              <a:rPr lang="fr-FR" altLang="en-US" sz="1600" kern="0" dirty="0">
                <a:solidFill>
                  <a:schemeClr val="bg1"/>
                </a:solidFill>
              </a:rPr>
              <a:t>	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3 </a:t>
            </a:r>
            <a:r>
              <a:rPr lang="fr-FR" altLang="en-US" sz="1600" kern="12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separable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</a:t>
            </a:r>
            <a:r>
              <a:rPr lang="fr-FR" altLang="en-US" sz="1600" kern="12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connectors</a:t>
            </a:r>
            <a:br>
              <a:rPr lang="fr-FR" altLang="en-US" sz="1600" kern="0" dirty="0">
                <a:solidFill>
                  <a:schemeClr val="bg1"/>
                </a:solidFill>
              </a:rPr>
            </a:br>
            <a:endParaRPr lang="fr-FR" altLang="en-US" sz="1600" kern="0" dirty="0">
              <a:solidFill>
                <a:schemeClr val="bg1"/>
              </a:solidFill>
            </a:endParaRPr>
          </a:p>
          <a:p>
            <a:r>
              <a:rPr lang="fr-FR" altLang="en-US" sz="1600" b="1" kern="0" dirty="0" err="1">
                <a:solidFill>
                  <a:srgbClr val="FFFFCC"/>
                </a:solidFill>
              </a:rPr>
              <a:t>Connector</a:t>
            </a:r>
            <a:r>
              <a:rPr lang="fr-FR" altLang="en-US" sz="1600" b="1" kern="0" dirty="0">
                <a:solidFill>
                  <a:srgbClr val="FFFFCC"/>
                </a:solidFill>
              </a:rPr>
              <a:t> Baseline: </a:t>
            </a:r>
            <a:r>
              <a:rPr lang="fr-FR" altLang="en-US" sz="1600" kern="0" dirty="0">
                <a:solidFill>
                  <a:schemeClr val="bg1"/>
                </a:solidFill>
              </a:rPr>
              <a:t>	</a:t>
            </a:r>
            <a:r>
              <a:rPr lang="fr-FR" altLang="en-US" sz="16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Zero</a:t>
            </a:r>
            <a:r>
              <a:rPr lang="fr-FR" altLang="en-US" sz="1600" dirty="0">
                <a:solidFill>
                  <a:schemeClr val="bg1"/>
                </a:solidFill>
                <a:latin typeface="Verdana" pitchFamily="34" charset="0"/>
                <a:cs typeface="+mn-cs"/>
              </a:rPr>
              <a:t>/</a:t>
            </a:r>
            <a:r>
              <a:rPr lang="fr-FR" altLang="en-US" sz="16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Negative</a:t>
            </a:r>
            <a:r>
              <a:rPr lang="fr-FR" altLang="en-US" sz="1600" dirty="0">
                <a:solidFill>
                  <a:schemeClr val="bg1"/>
                </a:solidFill>
                <a:latin typeface="Verdana" pitchFamily="34" charset="0"/>
                <a:cs typeface="+mn-cs"/>
              </a:rPr>
              <a:t> </a:t>
            </a:r>
            <a:r>
              <a:rPr lang="fr-FR" altLang="en-US" sz="16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Separation</a:t>
            </a:r>
            <a:r>
              <a:rPr lang="fr-FR" altLang="en-US" sz="1600" dirty="0">
                <a:solidFill>
                  <a:schemeClr val="bg1"/>
                </a:solidFill>
                <a:latin typeface="Verdana" pitchFamily="34" charset="0"/>
                <a:cs typeface="+mn-cs"/>
              </a:rPr>
              <a:t> Force</a:t>
            </a:r>
          </a:p>
          <a:p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			Custom </a:t>
            </a:r>
            <a:r>
              <a:rPr lang="fr-FR" altLang="en-US" sz="1600" kern="1200" dirty="0" err="1">
                <a:solidFill>
                  <a:schemeClr val="bg1"/>
                </a:solidFill>
                <a:latin typeface="Verdana" pitchFamily="34" charset="0"/>
                <a:cs typeface="+mn-cs"/>
              </a:rPr>
              <a:t>based</a:t>
            </a:r>
            <a:r>
              <a:rPr lang="fr-FR" altLang="en-US" sz="1600" kern="1200" dirty="0">
                <a:solidFill>
                  <a:schemeClr val="bg1"/>
                </a:solidFill>
                <a:latin typeface="Verdana" pitchFamily="34" charset="0"/>
                <a:cs typeface="+mn-cs"/>
              </a:rPr>
              <a:t> on POGO Pins </a:t>
            </a:r>
          </a:p>
          <a:p>
            <a:endParaRPr lang="fr-FR" altLang="en-US" sz="1600" kern="1200" dirty="0">
              <a:solidFill>
                <a:schemeClr val="bg1"/>
              </a:solidFill>
              <a:latin typeface="Verdana" pitchFamily="34" charset="0"/>
              <a:cs typeface="+mn-cs"/>
            </a:endParaRPr>
          </a:p>
          <a:p>
            <a:r>
              <a:rPr lang="fr-FR" altLang="en-US" sz="1600" kern="0" dirty="0">
                <a:solidFill>
                  <a:schemeClr val="bg1"/>
                </a:solidFill>
              </a:rPr>
              <a:t>			</a:t>
            </a:r>
            <a:br>
              <a:rPr lang="fr-FR" altLang="en-US" kern="0" dirty="0">
                <a:solidFill>
                  <a:schemeClr val="bg1"/>
                </a:solidFill>
              </a:rPr>
            </a:br>
            <a:r>
              <a:rPr lang="fr-FR" altLang="en-US" kern="0" dirty="0">
                <a:solidFill>
                  <a:schemeClr val="bg1"/>
                </a:solidFill>
              </a:rPr>
              <a:t>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6C6A2-425E-9CFF-F545-8B83A166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719" y="953850"/>
            <a:ext cx="2343619" cy="2475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24FE17-F694-B31A-D359-55617D7910DD}"/>
              </a:ext>
            </a:extLst>
          </p:cNvPr>
          <p:cNvSpPr txBox="1"/>
          <p:nvPr/>
        </p:nvSpPr>
        <p:spPr>
          <a:xfrm>
            <a:off x="10127606" y="3404374"/>
            <a:ext cx="168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FFCC"/>
                </a:solidFill>
              </a:rPr>
              <a:t>Probe B2 (ESA)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996DAD-91C3-6033-AF02-90DE71355263}"/>
              </a:ext>
            </a:extLst>
          </p:cNvPr>
          <p:cNvSpPr txBox="1"/>
          <p:nvPr/>
        </p:nvSpPr>
        <p:spPr>
          <a:xfrm>
            <a:off x="7215420" y="5991678"/>
            <a:ext cx="168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FFCC"/>
                </a:solidFill>
              </a:rPr>
              <a:t>ISM Mechanism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975D5-3757-710B-F61E-604CD217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59" y="3695076"/>
            <a:ext cx="2905023" cy="23443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1A82F7C-A286-F45D-1CD6-A8230A713850}"/>
              </a:ext>
            </a:extLst>
          </p:cNvPr>
          <p:cNvSpPr/>
          <p:nvPr/>
        </p:nvSpPr>
        <p:spPr>
          <a:xfrm>
            <a:off x="8746052" y="4721852"/>
            <a:ext cx="746573" cy="7197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AEC243-7DD3-B049-6339-EB14A023F0D4}"/>
              </a:ext>
            </a:extLst>
          </p:cNvPr>
          <p:cNvSpPr/>
          <p:nvPr/>
        </p:nvSpPr>
        <p:spPr>
          <a:xfrm>
            <a:off x="7927805" y="3695076"/>
            <a:ext cx="746573" cy="7197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45FAF9-89CC-EDEA-E4BE-75BA93C2D099}"/>
              </a:ext>
            </a:extLst>
          </p:cNvPr>
          <p:cNvSpPr/>
          <p:nvPr/>
        </p:nvSpPr>
        <p:spPr>
          <a:xfrm>
            <a:off x="7163400" y="4721853"/>
            <a:ext cx="746573" cy="7197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BA917-BF7D-69A7-6C35-96CF3C02A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6" r="8400"/>
          <a:stretch/>
        </p:blipFill>
        <p:spPr>
          <a:xfrm>
            <a:off x="9580290" y="4125451"/>
            <a:ext cx="2505075" cy="17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3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D8926CC2-9CF3-D0DC-461B-CD6EF7B9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2) ISM Connectors Characteristics and selection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E99DB-3B06-CE2A-E2FC-8B8A744AD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3770459"/>
            <a:ext cx="2658084" cy="2669331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8401864-3C2C-7804-0464-62BDCB355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5" y="1447393"/>
            <a:ext cx="6687605" cy="4841607"/>
          </a:xfrm>
        </p:spPr>
        <p:txBody>
          <a:bodyPr/>
          <a:lstStyle/>
          <a:p>
            <a:r>
              <a:rPr lang="en-GB" sz="900" b="1" dirty="0"/>
              <a:t> </a:t>
            </a:r>
            <a:br>
              <a:rPr lang="en-GB" b="1" dirty="0"/>
            </a:br>
            <a:r>
              <a:rPr lang="en-GB" sz="1600" b="1" dirty="0">
                <a:solidFill>
                  <a:srgbClr val="FFFFCC"/>
                </a:solidFill>
              </a:rPr>
              <a:t>Issue with respect to existing solution:</a:t>
            </a:r>
            <a:endParaRPr lang="en-GB" altLang="en-US" sz="1600" b="1" dirty="0">
              <a:solidFill>
                <a:srgbClr val="FFFFCC"/>
              </a:solidFill>
            </a:endParaRP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Spin Eject imply a lateral / torsion movement at separation</a:t>
            </a: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Solutions with long guidance sleeves lead to perturbations</a:t>
            </a: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</a:t>
            </a: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Compliance needed for position tolerance / complex movement</a:t>
            </a: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 Solutions with connector level articulation have high mass</a:t>
            </a:r>
            <a:endParaRPr lang="en-GB" altLang="en-US" sz="1600" kern="1200" dirty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</a:t>
            </a:r>
          </a:p>
          <a:p>
            <a:r>
              <a:rPr lang="en-GB" altLang="en-US" sz="1600" kern="1200" dirty="0">
                <a:solidFill>
                  <a:srgbClr val="FFFFCC"/>
                </a:solidFill>
                <a:latin typeface="Verdana" pitchFamily="34" charset="0"/>
                <a:ea typeface="+mn-ea"/>
                <a:cs typeface="+mn-cs"/>
              </a:rPr>
              <a:t>Custom Umbilical Connector solution (SENER proposition) </a:t>
            </a: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No Sleeve at all</a:t>
            </a:r>
          </a:p>
          <a:p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 Engagement limited to pin compression (1mm) 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 Large flat pad on cup side to allow position tolerance and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    some lateral sliding during separation.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 Pins hard cemented in insulation block for rigidly</a:t>
            </a:r>
            <a:b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</a:b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Symbol" panose="05050102010706020507" pitchFamily="18" charset="2"/>
              </a:rPr>
              <a:t>    (with related issues and qualification challenge)</a:t>
            </a:r>
            <a:r>
              <a:rPr lang="en-GB" altLang="en-US" sz="16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n-GB" altLang="en-US" dirty="0">
                <a:solidFill>
                  <a:schemeClr val="bg1"/>
                </a:solidFill>
              </a:rPr>
              <a:t>		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		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2631E3-83DC-AAC9-6F42-298086E8C01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9CECF40-44F3-24F5-2FA5-FF43F4FB3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409" y="1002121"/>
            <a:ext cx="2658084" cy="2627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B4730-55BF-3387-10EC-4611E8ABC887}"/>
              </a:ext>
            </a:extLst>
          </p:cNvPr>
          <p:cNvSpPr txBox="1"/>
          <p:nvPr/>
        </p:nvSpPr>
        <p:spPr>
          <a:xfrm>
            <a:off x="216000" y="1078061"/>
            <a:ext cx="6215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FFCC"/>
                </a:solidFill>
              </a:rPr>
              <a:t>Umbilical Connector: Initial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62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39BF289-01BA-494C-9D3E-5D9433479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51996"/>
              </p:ext>
            </p:extLst>
          </p:nvPr>
        </p:nvGraphicFramePr>
        <p:xfrm>
          <a:off x="656264" y="1090272"/>
          <a:ext cx="9967927" cy="2530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483">
                  <a:extLst>
                    <a:ext uri="{9D8B030D-6E8A-4147-A177-3AD203B41FA5}">
                      <a16:colId xmlns:a16="http://schemas.microsoft.com/office/drawing/2014/main" val="1429735042"/>
                    </a:ext>
                  </a:extLst>
                </a:gridCol>
                <a:gridCol w="1802275">
                  <a:extLst>
                    <a:ext uri="{9D8B030D-6E8A-4147-A177-3AD203B41FA5}">
                      <a16:colId xmlns:a16="http://schemas.microsoft.com/office/drawing/2014/main" val="174359500"/>
                    </a:ext>
                  </a:extLst>
                </a:gridCol>
                <a:gridCol w="1365469">
                  <a:extLst>
                    <a:ext uri="{9D8B030D-6E8A-4147-A177-3AD203B41FA5}">
                      <a16:colId xmlns:a16="http://schemas.microsoft.com/office/drawing/2014/main" val="3736951655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578365009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705747824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525858757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3370591785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r>
                        <a:rPr lang="en-GB" sz="800" b="1" dirty="0"/>
                        <a:t>Criteria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Initial solution</a:t>
                      </a:r>
                      <a:endParaRPr lang="fr-FR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Alternative#1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JAXA Connector</a:t>
                      </a:r>
                      <a:endParaRPr lang="fr-FR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Alternative#2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PSC Connector</a:t>
                      </a:r>
                      <a:endParaRPr lang="fr-FR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Alternative#3</a:t>
                      </a:r>
                      <a:endParaRPr lang="fr-FR" sz="1000" b="1" dirty="0"/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EBAD Connector</a:t>
                      </a:r>
                      <a:endParaRPr lang="fr-FR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Alternative#4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DLR Connector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16616"/>
                  </a:ext>
                </a:extLst>
              </a:tr>
              <a:tr h="742002">
                <a:tc gridSpan="2"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  <a:p>
                      <a:endParaRPr lang="fr-FR" sz="800" b="1" dirty="0"/>
                    </a:p>
                    <a:p>
                      <a:endParaRPr lang="fr-FR" sz="800" b="1" dirty="0"/>
                    </a:p>
                    <a:p>
                      <a:endParaRPr lang="fr-FR" sz="800" b="1" dirty="0"/>
                    </a:p>
                    <a:p>
                      <a:endParaRPr lang="fr-FR" sz="800" b="1" dirty="0"/>
                    </a:p>
                    <a:p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67979"/>
                  </a:ext>
                </a:extLst>
              </a:tr>
              <a:tr h="241710">
                <a:tc rowSpan="5"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Connector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Connector Shell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Custom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Mechanical assembly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ALB Custom 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4000106C/4000107C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82030" rtl="0" eaLnBrk="1" latinLnBrk="0" hangingPunct="1"/>
                      <a:r>
                        <a:rPr lang="en-GB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ZSF100P </a:t>
                      </a:r>
                      <a:r>
                        <a:rPr lang="fr-FR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MIL-DTL-38999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MIL-DTL-38999 </a:t>
                      </a:r>
                      <a:r>
                        <a:rPr lang="fr-FR" sz="800" kern="1200" dirty="0" err="1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circular</a:t>
                      </a:r>
                      <a:r>
                        <a:rPr lang="fr-FR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 err="1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connector</a:t>
                      </a:r>
                      <a:endParaRPr lang="fr-FR" sz="8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53406"/>
                  </a:ext>
                </a:extLst>
              </a:tr>
              <a:tr h="2555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Pin 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Spring Pin</a:t>
                      </a:r>
                      <a:endParaRPr lang="fr-FR" sz="8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Spring Pin</a:t>
                      </a:r>
                      <a:endParaRPr lang="fr-FR" sz="8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Spring Pin</a:t>
                      </a:r>
                      <a:endParaRPr lang="fr-FR" sz="8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MIL-C-39029 pin and socket contact</a:t>
                      </a:r>
                      <a:endParaRPr lang="fr-FR" sz="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Spring Pin</a:t>
                      </a:r>
                      <a:endParaRPr lang="fr-FR" sz="800" b="0" i="0" u="none" strike="noStrik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67480"/>
                  </a:ext>
                </a:extLst>
              </a:tr>
              <a:tr h="153816">
                <a:tc vMerge="1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Nb of Pin (&gt;40)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fr-FR" sz="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62 (Shell </a:t>
                      </a:r>
                      <a:r>
                        <a:rPr lang="en-GB" sz="800" b="0" i="0" u="none" strike="noStrike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Size 25)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55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11356"/>
                  </a:ext>
                </a:extLst>
              </a:tr>
              <a:tr h="2141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fr-FR" altLang="en-US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Zero</a:t>
                      </a:r>
                      <a:r>
                        <a:rPr lang="fr-F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altLang="en-US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fr-F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en-US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Separation</a:t>
                      </a:r>
                      <a:r>
                        <a:rPr lang="fr-F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Force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 N (Zero)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Negative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10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Spin separation compatibility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 be demonstrated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 with adaptation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 with adaptation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YES with adaptation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6104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56B57D-2EE2-35A4-2012-5A822CD1D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59980"/>
              </p:ext>
            </p:extLst>
          </p:nvPr>
        </p:nvGraphicFramePr>
        <p:xfrm>
          <a:off x="656264" y="5376640"/>
          <a:ext cx="9967927" cy="998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483">
                  <a:extLst>
                    <a:ext uri="{9D8B030D-6E8A-4147-A177-3AD203B41FA5}">
                      <a16:colId xmlns:a16="http://schemas.microsoft.com/office/drawing/2014/main" val="847330232"/>
                    </a:ext>
                  </a:extLst>
                </a:gridCol>
                <a:gridCol w="1802275">
                  <a:extLst>
                    <a:ext uri="{9D8B030D-6E8A-4147-A177-3AD203B41FA5}">
                      <a16:colId xmlns:a16="http://schemas.microsoft.com/office/drawing/2014/main" val="2729814027"/>
                    </a:ext>
                  </a:extLst>
                </a:gridCol>
                <a:gridCol w="1365469">
                  <a:extLst>
                    <a:ext uri="{9D8B030D-6E8A-4147-A177-3AD203B41FA5}">
                      <a16:colId xmlns:a16="http://schemas.microsoft.com/office/drawing/2014/main" val="1790124371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288550830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527967748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3463149841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4226268640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r>
                        <a:rPr lang="en-GB" sz="800" b="1" dirty="0"/>
                        <a:t>Procurement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endParaRPr lang="fr-F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82030" rtl="0" eaLnBrk="1" latinLnBrk="0" hangingPunct="1"/>
                      <a:r>
                        <a:rPr lang="en-GB" sz="8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YES to be developed</a:t>
                      </a:r>
                      <a:endParaRPr lang="fr-FR" sz="8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unclear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YES</a:t>
                      </a:r>
                      <a:endParaRPr kumimoji="0" lang="fr-F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91333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Schedule</a:t>
                      </a:r>
                    </a:p>
                    <a:p>
                      <a:r>
                        <a:rPr lang="en-GB" sz="800" b="1" dirty="0"/>
                        <a:t>Development/qualification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High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unclear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Short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Short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Medium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60500"/>
                  </a:ext>
                </a:extLst>
              </a:tr>
              <a:tr h="224793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Technical support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927181"/>
                  </a:ext>
                </a:extLst>
              </a:tr>
              <a:tr h="224793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Cost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…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BAB1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AB1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BAB1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AB1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BAB1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AB1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AB1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AB1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466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1AA34FF-CBF7-8950-D321-648730A2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144" y="1538812"/>
            <a:ext cx="784928" cy="762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1CC185-E6D5-EEF6-19C7-E7E8D6AE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98" y="1605493"/>
            <a:ext cx="1188823" cy="628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DD4DCF-96C4-00B6-2BE2-FFA650E9E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445" y="1493665"/>
            <a:ext cx="810917" cy="762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7D899A-4FB4-0F70-C300-985CD3EC8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433" y="1696940"/>
            <a:ext cx="1379340" cy="44580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68D9101-6B6D-3EE6-FBD6-E5CF5EFCD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99764"/>
              </p:ext>
            </p:extLst>
          </p:nvPr>
        </p:nvGraphicFramePr>
        <p:xfrm>
          <a:off x="648645" y="3676612"/>
          <a:ext cx="9967927" cy="164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483">
                  <a:extLst>
                    <a:ext uri="{9D8B030D-6E8A-4147-A177-3AD203B41FA5}">
                      <a16:colId xmlns:a16="http://schemas.microsoft.com/office/drawing/2014/main" val="3595468892"/>
                    </a:ext>
                  </a:extLst>
                </a:gridCol>
                <a:gridCol w="1802275">
                  <a:extLst>
                    <a:ext uri="{9D8B030D-6E8A-4147-A177-3AD203B41FA5}">
                      <a16:colId xmlns:a16="http://schemas.microsoft.com/office/drawing/2014/main" val="649946723"/>
                    </a:ext>
                  </a:extLst>
                </a:gridCol>
                <a:gridCol w="1365469">
                  <a:extLst>
                    <a:ext uri="{9D8B030D-6E8A-4147-A177-3AD203B41FA5}">
                      <a16:colId xmlns:a16="http://schemas.microsoft.com/office/drawing/2014/main" val="334737148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1852312029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1586075591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3095957615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val="2010117479"/>
                    </a:ext>
                  </a:extLst>
                </a:gridCol>
              </a:tblGrid>
              <a:tr h="236540">
                <a:tc rowSpan="4">
                  <a:txBody>
                    <a:bodyPr/>
                    <a:lstStyle/>
                    <a:p>
                      <a:r>
                        <a:rPr lang="en-GB" sz="800" b="1" dirty="0"/>
                        <a:t>Quality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Quality grade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Custom + </a:t>
                      </a:r>
                      <a:r>
                        <a:rPr lang="en-GB" sz="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upscreening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 + </a:t>
                      </a:r>
                      <a:r>
                        <a:rPr lang="en-GB" sz="8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upscreening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COTS + </a:t>
                      </a:r>
                      <a:r>
                        <a:rPr lang="en-GB" sz="800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upscreening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Military</a:t>
                      </a:r>
                      <a:endParaRPr lang="fr-FR" sz="8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Military + </a:t>
                      </a:r>
                      <a:r>
                        <a:rPr lang="en-GB" sz="800" dirty="0" err="1">
                          <a:solidFill>
                            <a:srgbClr val="008000"/>
                          </a:solidFill>
                        </a:rPr>
                        <a:t>upscreening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GB" sz="800" dirty="0" err="1">
                          <a:solidFill>
                            <a:srgbClr val="008000"/>
                          </a:solidFill>
                        </a:rPr>
                        <a:t>wrto</a:t>
                      </a: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 mission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83195"/>
                  </a:ext>
                </a:extLst>
              </a:tr>
              <a:tr h="417499">
                <a:tc vMerge="1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Space Mission Heritage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COMET-I Probe B1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(not yet launch)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CubeSAT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MSR Sample transfer Arm (not yet launch)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Space Launch System  </a:t>
                      </a: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SLS &amp; Orion 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 (ESA Class 1)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Philae and  MASCOT TRL9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+ Qualified for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MMX Rover TRL8 and Gossamer-1 TRL7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21724"/>
                  </a:ext>
                </a:extLst>
              </a:tr>
              <a:tr h="241710">
                <a:tc vMerge="1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Cold Welding Management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Custom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r-FR" sz="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YES (Pt coating)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72125"/>
                  </a:ext>
                </a:extLst>
              </a:tr>
              <a:tr h="241710"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Temperature range</a:t>
                      </a:r>
                      <a:endParaRPr lang="fr-FR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unclear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unclear</a:t>
                      </a:r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C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-30/+111C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C4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8000"/>
                          </a:solidFill>
                        </a:rPr>
                        <a:t>-55/+200C</a:t>
                      </a:r>
                      <a:endParaRPr lang="fr-FR" sz="8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-90/+115C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9959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60B650F8-2525-40B2-DE74-6C3230A90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306" y="1487800"/>
            <a:ext cx="810917" cy="8015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08D558-E06A-1111-69FA-90983CAB493D}"/>
              </a:ext>
            </a:extLst>
          </p:cNvPr>
          <p:cNvSpPr/>
          <p:nvPr/>
        </p:nvSpPr>
        <p:spPr>
          <a:xfrm>
            <a:off x="9193536" y="1090272"/>
            <a:ext cx="1430655" cy="5284593"/>
          </a:xfrm>
          <a:prstGeom prst="rect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3B1FAD-EE86-92FF-B3DE-4F256AB6701E}"/>
              </a:ext>
            </a:extLst>
          </p:cNvPr>
          <p:cNvSpPr txBox="1"/>
          <p:nvPr/>
        </p:nvSpPr>
        <p:spPr>
          <a:xfrm>
            <a:off x="10730871" y="3429000"/>
            <a:ext cx="14306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rgbClr val="F1666A"/>
                </a:solidFill>
                <a:latin typeface="TrebuchetMS"/>
              </a:rPr>
              <a:t>Solution considered for COMET-I ISM</a:t>
            </a:r>
            <a:endParaRPr lang="fr-FR" sz="1400" dirty="0">
              <a:solidFill>
                <a:srgbClr val="F1666A"/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DB535252-EAD5-7B3C-32A4-A5874E43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2) ISM Connectors Characteristics and selection</a:t>
            </a:r>
          </a:p>
        </p:txBody>
      </p:sp>
    </p:spTree>
    <p:extLst>
      <p:ext uri="{BB962C8B-B14F-4D97-AF65-F5344CB8AC3E}">
        <p14:creationId xmlns:p14="http://schemas.microsoft.com/office/powerpoint/2010/main" val="62460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itolo 1">
            <a:extLst>
              <a:ext uri="{FF2B5EF4-FFF2-40B4-BE49-F238E27FC236}">
                <a16:creationId xmlns:a16="http://schemas.microsoft.com/office/drawing/2014/main" id="{DB535252-EAD5-7B3C-32A4-A5874E43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2) ISM Connectors Characteristics and selection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0EDA2A-E206-933C-3119-9F059CB5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33408"/>
              </p:ext>
            </p:extLst>
          </p:nvPr>
        </p:nvGraphicFramePr>
        <p:xfrm>
          <a:off x="864631" y="1805940"/>
          <a:ext cx="106762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776">
                  <a:extLst>
                    <a:ext uri="{9D8B030D-6E8A-4147-A177-3AD203B41FA5}">
                      <a16:colId xmlns:a16="http://schemas.microsoft.com/office/drawing/2014/main" val="1686306416"/>
                    </a:ext>
                  </a:extLst>
                </a:gridCol>
                <a:gridCol w="2765417">
                  <a:extLst>
                    <a:ext uri="{9D8B030D-6E8A-4147-A177-3AD203B41FA5}">
                      <a16:colId xmlns:a16="http://schemas.microsoft.com/office/drawing/2014/main" val="2701405543"/>
                    </a:ext>
                  </a:extLst>
                </a:gridCol>
                <a:gridCol w="1263338">
                  <a:extLst>
                    <a:ext uri="{9D8B030D-6E8A-4147-A177-3AD203B41FA5}">
                      <a16:colId xmlns:a16="http://schemas.microsoft.com/office/drawing/2014/main" val="2575540081"/>
                    </a:ext>
                  </a:extLst>
                </a:gridCol>
                <a:gridCol w="1382709">
                  <a:extLst>
                    <a:ext uri="{9D8B030D-6E8A-4147-A177-3AD203B41FA5}">
                      <a16:colId xmlns:a16="http://schemas.microsoft.com/office/drawing/2014/main" val="2979637848"/>
                    </a:ext>
                  </a:extLst>
                </a:gridCol>
                <a:gridCol w="2022492">
                  <a:extLst>
                    <a:ext uri="{9D8B030D-6E8A-4147-A177-3AD203B41FA5}">
                      <a16:colId xmlns:a16="http://schemas.microsoft.com/office/drawing/2014/main" val="3948522141"/>
                    </a:ext>
                  </a:extLst>
                </a:gridCol>
                <a:gridCol w="1777468">
                  <a:extLst>
                    <a:ext uri="{9D8B030D-6E8A-4147-A177-3AD203B41FA5}">
                      <a16:colId xmlns:a16="http://schemas.microsoft.com/office/drawing/2014/main" val="2128754581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r>
                        <a:rPr lang="en-GB" sz="1000" b="1" dirty="0"/>
                        <a:t>Test </a:t>
                      </a:r>
                      <a:endParaRPr lang="fr-FR" sz="1000" b="1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COMET-I ISM mechanical requirements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82030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MASCOT UMC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tested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82030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MMX Rover system-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test input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Gossamer-1 launcher input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amplification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882030" rtl="0" eaLnBrk="1" latinLnBrk="0" hangingPunct="1"/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8203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 for COMET-I ISM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418589"/>
                  </a:ext>
                </a:extLst>
              </a:tr>
              <a:tr h="493845">
                <a:tc>
                  <a:txBody>
                    <a:bodyPr/>
                    <a:lstStyle/>
                    <a:p>
                      <a:r>
                        <a:rPr lang="en-GB" sz="1000" b="1" dirty="0"/>
                        <a:t>Quasi Static Load</a:t>
                      </a:r>
                      <a:endParaRPr lang="fr-FR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QSL: 22.5g</a:t>
                      </a:r>
                      <a:endParaRPr lang="fr-FR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Fully covering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F1666A"/>
                          </a:solidFill>
                          <a:latin typeface="+mn-lt"/>
                          <a:ea typeface="+mn-ea"/>
                          <a:cs typeface="+mn-cs"/>
                        </a:rPr>
                        <a:t>Not covering</a:t>
                      </a:r>
                      <a:endParaRPr lang="fr-FR" sz="1000" kern="1200" dirty="0">
                        <a:solidFill>
                          <a:srgbClr val="F166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85182"/>
                  </a:ext>
                </a:extLst>
              </a:tr>
              <a:tr h="649155">
                <a:tc>
                  <a:txBody>
                    <a:bodyPr/>
                    <a:lstStyle/>
                    <a:p>
                      <a:r>
                        <a:rPr lang="en-GB" sz="1000" b="1" dirty="0"/>
                        <a:t>Sinus Vibration</a:t>
                      </a:r>
                      <a:endParaRPr lang="fr-FR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Partially covering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22-100Hz</a:t>
                      </a:r>
                      <a:endParaRPr lang="fr-FR" sz="1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Partially covering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25-100Hz</a:t>
                      </a:r>
                      <a:endParaRPr lang="fr-FR" sz="1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F1666A"/>
                          </a:solidFill>
                          <a:latin typeface="+mn-lt"/>
                          <a:ea typeface="+mn-ea"/>
                          <a:cs typeface="+mn-cs"/>
                        </a:rPr>
                        <a:t>Not covering</a:t>
                      </a:r>
                      <a:endParaRPr lang="fr-FR" sz="1000" kern="1200" dirty="0">
                        <a:solidFill>
                          <a:srgbClr val="F166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5-22Hz 20g to be evaluated</a:t>
                      </a:r>
                    </a:p>
                    <a:p>
                      <a:pPr algn="ctr"/>
                      <a:r>
                        <a:rPr lang="en-GB" sz="10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But no blocking</a:t>
                      </a:r>
                      <a:endParaRPr lang="fr-FR" sz="1000" kern="12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15260"/>
                  </a:ext>
                </a:extLst>
              </a:tr>
              <a:tr h="943080">
                <a:tc>
                  <a:txBody>
                    <a:bodyPr/>
                    <a:lstStyle/>
                    <a:p>
                      <a:r>
                        <a:rPr lang="en-GB" sz="1000" b="1" dirty="0"/>
                        <a:t>Random Vibration</a:t>
                      </a:r>
                      <a:endParaRPr lang="fr-FR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Partially covering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Partially covering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2000Hz</a:t>
                      </a:r>
                      <a:endParaRPr lang="fr-FR" sz="1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Fully covering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63302"/>
                  </a:ext>
                </a:extLst>
              </a:tr>
              <a:tr h="876195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Mechanical Shock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Partially covering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100-2000Hz</a:t>
                      </a:r>
                      <a:endParaRPr lang="fr-FR" sz="1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Partially covering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100-3000Hz</a:t>
                      </a:r>
                      <a:endParaRPr lang="fr-FR" sz="10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Fully covering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OK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6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GB" sz="1000" b="1" dirty="0"/>
                        <a:t>Thermal Vacuum </a:t>
                      </a:r>
                      <a:endParaRPr lang="fr-FR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-40…+52°C </a:t>
                      </a:r>
                      <a:r>
                        <a:rPr lang="fr-FR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ops</a:t>
                      </a:r>
                      <a:endParaRPr lang="fr-FR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-45…+70°C non-</a:t>
                      </a:r>
                      <a:r>
                        <a:rPr lang="fr-FR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ops</a:t>
                      </a:r>
                      <a:endParaRPr lang="fr-FR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Fully covering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Fully covering</a:t>
                      </a:r>
                      <a:endParaRPr lang="fr-FR" sz="10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F1666A"/>
                          </a:solidFill>
                          <a:latin typeface="+mn-lt"/>
                          <a:ea typeface="+mn-ea"/>
                          <a:cs typeface="+mn-cs"/>
                        </a:rPr>
                        <a:t>Not covering</a:t>
                      </a:r>
                      <a:endParaRPr lang="fr-FR" sz="1000" kern="1200" dirty="0">
                        <a:solidFill>
                          <a:srgbClr val="F166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OK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5471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37070FC-4405-7C5F-CA28-6BBB297A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23" y="4792533"/>
            <a:ext cx="1792906" cy="809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28FB5-E0BD-E379-D7EC-7F5F5B3B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685" y="3755197"/>
            <a:ext cx="2376982" cy="930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DE22C-0597-42F5-6A96-DC752A10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147" y="3141697"/>
            <a:ext cx="2522058" cy="506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C2D882-4C1A-0C62-3F0A-806610A50194}"/>
              </a:ext>
            </a:extLst>
          </p:cNvPr>
          <p:cNvSpPr txBox="1"/>
          <p:nvPr/>
        </p:nvSpPr>
        <p:spPr>
          <a:xfrm>
            <a:off x="118874" y="1084064"/>
            <a:ext cx="12167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CC"/>
                </a:solidFill>
              </a:rPr>
              <a:t>EVALUATION EXTRACT: </a:t>
            </a:r>
          </a:p>
          <a:p>
            <a:r>
              <a:rPr lang="fr-FR" dirty="0" err="1">
                <a:solidFill>
                  <a:srgbClr val="FFFFCC"/>
                </a:solidFill>
              </a:rPr>
              <a:t>Mechanical</a:t>
            </a:r>
            <a:r>
              <a:rPr lang="fr-FR" dirty="0">
                <a:solidFill>
                  <a:srgbClr val="FFFFCC"/>
                </a:solidFill>
              </a:rPr>
              <a:t> Stress compatibility </a:t>
            </a:r>
            <a:r>
              <a:rPr lang="fr-FR" dirty="0" err="1">
                <a:solidFill>
                  <a:srgbClr val="FFFFCC"/>
                </a:solidFill>
              </a:rPr>
              <a:t>with</a:t>
            </a:r>
            <a:r>
              <a:rPr lang="fr-FR" dirty="0">
                <a:solidFill>
                  <a:srgbClr val="FFFFCC"/>
                </a:solidFill>
              </a:rPr>
              <a:t> respects to COMET-I environnemental </a:t>
            </a:r>
            <a:r>
              <a:rPr lang="fr-FR" dirty="0" err="1">
                <a:solidFill>
                  <a:srgbClr val="FFFFCC"/>
                </a:solidFill>
              </a:rPr>
              <a:t>requirements</a:t>
            </a:r>
            <a:r>
              <a:rPr lang="fr-FR" dirty="0">
                <a:solidFill>
                  <a:srgbClr val="FFFFCC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6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20C128-352D-9D18-1C23-C91FA3E9A035}"/>
              </a:ext>
            </a:extLst>
          </p:cNvPr>
          <p:cNvSpPr txBox="1"/>
          <p:nvPr/>
        </p:nvSpPr>
        <p:spPr>
          <a:xfrm>
            <a:off x="146224" y="1176186"/>
            <a:ext cx="655462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FFFFCC"/>
                </a:solidFill>
                <a:latin typeface="TrebuchetMS"/>
              </a:rPr>
              <a:t>1) ISM modification: customized guide shell </a:t>
            </a:r>
          </a:p>
          <a:p>
            <a:pPr algn="l"/>
            <a:endParaRPr lang="en-GB" sz="1800" b="0" i="0" u="none" strike="noStrike" baseline="0" dirty="0">
              <a:solidFill>
                <a:schemeClr val="bg1"/>
              </a:solidFill>
              <a:latin typeface="TrebuchetMS"/>
            </a:endParaRPr>
          </a:p>
          <a:p>
            <a:pPr algn="l"/>
            <a:r>
              <a:rPr lang="en-GB" dirty="0">
                <a:solidFill>
                  <a:srgbClr val="FFFFCC"/>
                </a:solidFill>
                <a:latin typeface="TrebuchetMS"/>
              </a:rPr>
              <a:t>Goal: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TrebuchetMS"/>
              </a:rPr>
              <a:t>To prevent contact between a Pad and a Pin of not the same pair during PB2 separation form the </a:t>
            </a:r>
            <a:r>
              <a:rPr lang="en-GB" dirty="0" err="1">
                <a:solidFill>
                  <a:schemeClr val="bg1"/>
                </a:solidFill>
                <a:latin typeface="TrebuchetMS"/>
              </a:rPr>
              <a:t>SpacecraftA</a:t>
            </a:r>
            <a:endParaRPr lang="en-GB" dirty="0">
              <a:solidFill>
                <a:schemeClr val="bg1"/>
              </a:solidFill>
              <a:latin typeface="TrebuchetMS"/>
            </a:endParaRPr>
          </a:p>
          <a:p>
            <a:pPr algn="l"/>
            <a:endParaRPr lang="en-GB" sz="1800" b="0" i="0" u="none" strike="noStrike" baseline="0" dirty="0">
              <a:solidFill>
                <a:schemeClr val="bg1"/>
              </a:solidFill>
              <a:latin typeface="TrebuchetMS"/>
            </a:endParaRPr>
          </a:p>
          <a:p>
            <a:pPr algn="l"/>
            <a:r>
              <a:rPr lang="en-GB" dirty="0">
                <a:solidFill>
                  <a:srgbClr val="FFFFCC"/>
                </a:solidFill>
                <a:latin typeface="TrebuchetMS"/>
              </a:rPr>
              <a:t>Modification: 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TrebuchetMS"/>
              </a:rPr>
              <a:t>The guide was modified (shorten) in such a way it allows a separation of the mechanism while installed vertically and maintains its functionality: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  <a:latin typeface="TrebuchetMS"/>
              </a:rPr>
              <a:t>Mechanical</a:t>
            </a:r>
            <a:r>
              <a:rPr lang="fr-FR" dirty="0">
                <a:solidFill>
                  <a:schemeClr val="bg1"/>
                </a:solidFill>
                <a:latin typeface="TrebuchetMS"/>
              </a:rPr>
              <a:t> protection of pins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rebuchetMS"/>
              </a:rPr>
              <a:t>Hard end-stop disallowing damaging the pins due to higher compression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rebuchetMS"/>
              </a:rPr>
              <a:t>Angular alignment of the connector counterparts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TrebuchetMS"/>
            </a:endParaRPr>
          </a:p>
          <a:p>
            <a:r>
              <a:rPr lang="en-GB" dirty="0">
                <a:solidFill>
                  <a:schemeClr val="bg1"/>
                </a:solidFill>
                <a:latin typeface="TrebuchetMS"/>
              </a:rPr>
              <a:t>Lateral tolerance of 0.8 mm for a Z-disengagement of 1.2mm</a:t>
            </a:r>
          </a:p>
          <a:p>
            <a:endParaRPr lang="en-GB" dirty="0">
              <a:solidFill>
                <a:schemeClr val="bg1"/>
              </a:solidFill>
              <a:latin typeface="TrebuchetMS"/>
            </a:endParaRPr>
          </a:p>
          <a:p>
            <a:endParaRPr lang="en-GB" dirty="0">
              <a:solidFill>
                <a:schemeClr val="bg1"/>
              </a:solidFill>
              <a:latin typeface="TrebuchetM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9D692-0979-9298-F125-8CA26C9E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16" y="991296"/>
            <a:ext cx="1713747" cy="1754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A957D-A5AC-21FC-5943-BF6790C0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696" y="1002120"/>
            <a:ext cx="2184454" cy="1613057"/>
          </a:xfrm>
          <a:prstGeom prst="rect">
            <a:avLst/>
          </a:prstGeom>
        </p:spPr>
      </p:pic>
      <p:sp>
        <p:nvSpPr>
          <p:cNvPr id="23" name="Titolo 1">
            <a:extLst>
              <a:ext uri="{FF2B5EF4-FFF2-40B4-BE49-F238E27FC236}">
                <a16:creationId xmlns:a16="http://schemas.microsoft.com/office/drawing/2014/main" id="{46F27F02-4A15-3F16-47B3-F0089095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3) Connector modifications for COMET-I 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45DEE-503F-4D13-C1F0-4742F6B04B83}"/>
              </a:ext>
            </a:extLst>
          </p:cNvPr>
          <p:cNvSpPr txBox="1"/>
          <p:nvPr/>
        </p:nvSpPr>
        <p:spPr>
          <a:xfrm>
            <a:off x="7503333" y="2669767"/>
            <a:ext cx="1555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1666A"/>
                </a:solidFill>
                <a:latin typeface="TrebuchetMS"/>
              </a:rPr>
              <a:t>Hard end-stop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72052-44E0-4098-458E-22805313A280}"/>
              </a:ext>
            </a:extLst>
          </p:cNvPr>
          <p:cNvSpPr txBox="1"/>
          <p:nvPr/>
        </p:nvSpPr>
        <p:spPr>
          <a:xfrm>
            <a:off x="9667817" y="2812522"/>
            <a:ext cx="2026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1666A"/>
                </a:solidFill>
                <a:latin typeface="TrebuchetMS"/>
              </a:rPr>
              <a:t>Angular Reference</a:t>
            </a:r>
            <a:endParaRPr lang="fr-FR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E56D9B-FF1C-4C0E-141C-49B96E449E17}"/>
              </a:ext>
            </a:extLst>
          </p:cNvPr>
          <p:cNvCxnSpPr>
            <a:cxnSpLocks/>
          </p:cNvCxnSpPr>
          <p:nvPr/>
        </p:nvCxnSpPr>
        <p:spPr>
          <a:xfrm flipV="1">
            <a:off x="10004824" y="1297068"/>
            <a:ext cx="676275" cy="158984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27B503-5907-9580-2F57-80828063ECDF}"/>
              </a:ext>
            </a:extLst>
          </p:cNvPr>
          <p:cNvCxnSpPr>
            <a:cxnSpLocks/>
          </p:cNvCxnSpPr>
          <p:nvPr/>
        </p:nvCxnSpPr>
        <p:spPr>
          <a:xfrm flipV="1">
            <a:off x="10004824" y="2457898"/>
            <a:ext cx="607756" cy="4614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31C713-5807-8071-4F64-8965593E7711}"/>
              </a:ext>
            </a:extLst>
          </p:cNvPr>
          <p:cNvCxnSpPr>
            <a:cxnSpLocks/>
          </p:cNvCxnSpPr>
          <p:nvPr/>
        </p:nvCxnSpPr>
        <p:spPr>
          <a:xfrm flipV="1">
            <a:off x="10004824" y="1967157"/>
            <a:ext cx="1686751" cy="95221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C50266F-5CFC-42A5-C9B5-F50F06511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67" y="3256240"/>
            <a:ext cx="5131996" cy="307282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0912E5-DC56-4581-EDA7-4135460B6783}"/>
              </a:ext>
            </a:extLst>
          </p:cNvPr>
          <p:cNvCxnSpPr>
            <a:cxnSpLocks/>
          </p:cNvCxnSpPr>
          <p:nvPr/>
        </p:nvCxnSpPr>
        <p:spPr>
          <a:xfrm flipV="1">
            <a:off x="8014423" y="2400787"/>
            <a:ext cx="169907" cy="19317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99F407D-7440-EC28-0F44-DA4B4252EF4B}"/>
              </a:ext>
            </a:extLst>
          </p:cNvPr>
          <p:cNvSpPr txBox="1"/>
          <p:nvPr/>
        </p:nvSpPr>
        <p:spPr>
          <a:xfrm>
            <a:off x="10848199" y="5207701"/>
            <a:ext cx="909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1666A"/>
                </a:solidFill>
                <a:latin typeface="TrebuchetMS"/>
              </a:rPr>
              <a:t>0.3 mm</a:t>
            </a:r>
            <a:endParaRPr lang="fr-F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4CCF0-41A1-5D5B-39E3-D05AC8A4D0ED}"/>
              </a:ext>
            </a:extLst>
          </p:cNvPr>
          <p:cNvSpPr txBox="1"/>
          <p:nvPr/>
        </p:nvSpPr>
        <p:spPr>
          <a:xfrm>
            <a:off x="9667817" y="3839939"/>
            <a:ext cx="909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1666A"/>
                </a:solidFill>
                <a:latin typeface="TrebuchetMS"/>
              </a:rPr>
              <a:t>1.2 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66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8C2B9-2898-0FFF-FDEF-3A9BC1910639}"/>
              </a:ext>
            </a:extLst>
          </p:cNvPr>
          <p:cNvCxnSpPr/>
          <p:nvPr/>
        </p:nvCxnSpPr>
        <p:spPr>
          <a:xfrm>
            <a:off x="274320" y="861060"/>
            <a:ext cx="116091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itolo 1">
            <a:extLst>
              <a:ext uri="{FF2B5EF4-FFF2-40B4-BE49-F238E27FC236}">
                <a16:creationId xmlns:a16="http://schemas.microsoft.com/office/drawing/2014/main" id="{8C9A91B6-4FB0-2B9C-34D9-690AA10A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4) Connector qualification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E56D14-5DB3-37C4-EED4-7340FF71CBE0}"/>
              </a:ext>
            </a:extLst>
          </p:cNvPr>
          <p:cNvSpPr txBox="1"/>
          <p:nvPr/>
        </p:nvSpPr>
        <p:spPr>
          <a:xfrm>
            <a:off x="4764650" y="1422557"/>
            <a:ext cx="2399579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Material Reception, DP review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74E2DB-5389-B341-EBC9-460C05BE2125}"/>
              </a:ext>
            </a:extLst>
          </p:cNvPr>
          <p:cNvSpPr txBox="1"/>
          <p:nvPr/>
        </p:nvSpPr>
        <p:spPr>
          <a:xfrm>
            <a:off x="4764650" y="1794664"/>
            <a:ext cx="2399579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Serialisation, UMC assembly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5FFEF-084B-4F14-6372-263334EC4BA5}"/>
              </a:ext>
            </a:extLst>
          </p:cNvPr>
          <p:cNvSpPr txBox="1"/>
          <p:nvPr/>
        </p:nvSpPr>
        <p:spPr>
          <a:xfrm>
            <a:off x="4764650" y="2162076"/>
            <a:ext cx="2399579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Contact Inspection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BB283-026B-4008-4530-AFAAE4F88479}"/>
              </a:ext>
            </a:extLst>
          </p:cNvPr>
          <p:cNvSpPr txBox="1"/>
          <p:nvPr/>
        </p:nvSpPr>
        <p:spPr>
          <a:xfrm>
            <a:off x="4371022" y="2971146"/>
            <a:ext cx="2733046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UMC Electrical measurement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B9ACFE-5152-922F-52BB-996B0604113B}"/>
              </a:ext>
            </a:extLst>
          </p:cNvPr>
          <p:cNvSpPr txBox="1"/>
          <p:nvPr/>
        </p:nvSpPr>
        <p:spPr>
          <a:xfrm>
            <a:off x="4371022" y="3379365"/>
            <a:ext cx="2733046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Cable assembly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E5C84-3F50-4B52-4B6A-4607E49B772F}"/>
              </a:ext>
            </a:extLst>
          </p:cNvPr>
          <p:cNvSpPr txBox="1"/>
          <p:nvPr/>
        </p:nvSpPr>
        <p:spPr>
          <a:xfrm>
            <a:off x="4371022" y="3778438"/>
            <a:ext cx="2733046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Cable assembly</a:t>
            </a:r>
            <a:r>
              <a:rPr lang="fr-FR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Electrical Measurement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0D5436-0CB7-DBA5-5DE9-5EB8449E54C7}"/>
              </a:ext>
            </a:extLst>
          </p:cNvPr>
          <p:cNvSpPr txBox="1"/>
          <p:nvPr/>
        </p:nvSpPr>
        <p:spPr>
          <a:xfrm>
            <a:off x="4764650" y="4206002"/>
            <a:ext cx="2399579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Temperature cycling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FDC028-7FB6-377E-8435-94C0DB9304A7}"/>
              </a:ext>
            </a:extLst>
          </p:cNvPr>
          <p:cNvSpPr txBox="1"/>
          <p:nvPr/>
        </p:nvSpPr>
        <p:spPr>
          <a:xfrm>
            <a:off x="4380914" y="4637859"/>
            <a:ext cx="2733046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Cable assembly</a:t>
            </a:r>
            <a:r>
              <a:rPr lang="fr-FR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Electrical Measurement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13CAC1-43AC-3602-5C3A-B1D15D2DAEF6}"/>
              </a:ext>
            </a:extLst>
          </p:cNvPr>
          <p:cNvSpPr txBox="1"/>
          <p:nvPr/>
        </p:nvSpPr>
        <p:spPr>
          <a:xfrm>
            <a:off x="4764650" y="5046078"/>
            <a:ext cx="239958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Mating Force test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198571-87E6-FB53-5139-5D4D8A1528A7}"/>
              </a:ext>
            </a:extLst>
          </p:cNvPr>
          <p:cNvSpPr txBox="1"/>
          <p:nvPr/>
        </p:nvSpPr>
        <p:spPr>
          <a:xfrm>
            <a:off x="4764650" y="2524442"/>
            <a:ext cx="2399579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Mating Force test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7124E1-8419-0296-E684-D84702AC215D}"/>
              </a:ext>
            </a:extLst>
          </p:cNvPr>
          <p:cNvSpPr txBox="1"/>
          <p:nvPr/>
        </p:nvSpPr>
        <p:spPr>
          <a:xfrm>
            <a:off x="4380914" y="5469888"/>
            <a:ext cx="2733046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Cable assembly External Visual Inspection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8F1CD-4B21-D821-60B6-929C7E0D7B8C}"/>
              </a:ext>
            </a:extLst>
          </p:cNvPr>
          <p:cNvSpPr txBox="1"/>
          <p:nvPr/>
        </p:nvSpPr>
        <p:spPr>
          <a:xfrm>
            <a:off x="4071720" y="5910182"/>
            <a:ext cx="2994983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Cable assembly acceptance Review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82C19F-3422-5E71-A296-C7C90E2A98C1}"/>
              </a:ext>
            </a:extLst>
          </p:cNvPr>
          <p:cNvSpPr txBox="1"/>
          <p:nvPr/>
        </p:nvSpPr>
        <p:spPr>
          <a:xfrm>
            <a:off x="9275689" y="1498956"/>
            <a:ext cx="281725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Quasi-static Loads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535AA7-294A-005B-CE36-DCDE0B49BA83}"/>
              </a:ext>
            </a:extLst>
          </p:cNvPr>
          <p:cNvSpPr txBox="1"/>
          <p:nvPr/>
        </p:nvSpPr>
        <p:spPr>
          <a:xfrm>
            <a:off x="9275689" y="1871663"/>
            <a:ext cx="281725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Sine Loads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770A1-501B-1B30-3A7F-29AECA762E02}"/>
              </a:ext>
            </a:extLst>
          </p:cNvPr>
          <p:cNvSpPr txBox="1"/>
          <p:nvPr/>
        </p:nvSpPr>
        <p:spPr>
          <a:xfrm>
            <a:off x="9275689" y="2239350"/>
            <a:ext cx="281725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Random Loads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2D2F63-D51C-5F38-D867-B227A2D51C1E}"/>
              </a:ext>
            </a:extLst>
          </p:cNvPr>
          <p:cNvSpPr txBox="1"/>
          <p:nvPr/>
        </p:nvSpPr>
        <p:spPr>
          <a:xfrm>
            <a:off x="9275372" y="2607037"/>
            <a:ext cx="281725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Shock Loads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34D706-C2C0-5CD4-B290-B5E6200B405C}"/>
              </a:ext>
            </a:extLst>
          </p:cNvPr>
          <p:cNvSpPr txBox="1"/>
          <p:nvPr/>
        </p:nvSpPr>
        <p:spPr>
          <a:xfrm>
            <a:off x="9275371" y="2939015"/>
            <a:ext cx="281725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Shock Loads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9482A-226B-6B0A-1E71-DBF0BA86B394}"/>
              </a:ext>
            </a:extLst>
          </p:cNvPr>
          <p:cNvSpPr txBox="1"/>
          <p:nvPr/>
        </p:nvSpPr>
        <p:spPr>
          <a:xfrm>
            <a:off x="8705484" y="1064309"/>
            <a:ext cx="3387139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Qualification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39FD72-A001-B5D0-3091-16B7B633AB97}"/>
              </a:ext>
            </a:extLst>
          </p:cNvPr>
          <p:cNvSpPr txBox="1"/>
          <p:nvPr/>
        </p:nvSpPr>
        <p:spPr>
          <a:xfrm>
            <a:off x="9275370" y="3306702"/>
            <a:ext cx="281725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operational qualification temperature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EE26A-621D-B721-341C-E6AC1B65C0A4}"/>
              </a:ext>
            </a:extLst>
          </p:cNvPr>
          <p:cNvSpPr txBox="1"/>
          <p:nvPr/>
        </p:nvSpPr>
        <p:spPr>
          <a:xfrm>
            <a:off x="9275688" y="3690371"/>
            <a:ext cx="2816933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non operational qualification temperature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CDBC7A-6EBA-ADD3-499F-659828AA6B55}"/>
              </a:ext>
            </a:extLst>
          </p:cNvPr>
          <p:cNvSpPr txBox="1"/>
          <p:nvPr/>
        </p:nvSpPr>
        <p:spPr>
          <a:xfrm>
            <a:off x="4071720" y="1006370"/>
            <a:ext cx="2994983" cy="246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highlight>
                  <a:srgbClr val="F1666A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UMC/Cable assembly Production Control Tests</a:t>
            </a:r>
            <a:endParaRPr lang="fr-FR" sz="1000" dirty="0">
              <a:solidFill>
                <a:srgbClr val="053249"/>
              </a:solidFill>
              <a:highlight>
                <a:srgbClr val="F1666A"/>
              </a:highligh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A5470C-F61F-5CD6-4AF8-49DE21AE0AF3}"/>
              </a:ext>
            </a:extLst>
          </p:cNvPr>
          <p:cNvSpPr txBox="1"/>
          <p:nvPr/>
        </p:nvSpPr>
        <p:spPr>
          <a:xfrm>
            <a:off x="8730248" y="4222044"/>
            <a:ext cx="3387139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ISM Qualification Acceptance review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AE5EDDD-F77F-A5CA-2849-05C94BB9B784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 flipV="1">
            <a:off x="7066703" y="1187420"/>
            <a:ext cx="1638781" cy="4845873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03C58C3-4747-2A99-A030-E3266C19C297}"/>
              </a:ext>
            </a:extLst>
          </p:cNvPr>
          <p:cNvSpPr txBox="1"/>
          <p:nvPr/>
        </p:nvSpPr>
        <p:spPr>
          <a:xfrm>
            <a:off x="7391400" y="3010179"/>
            <a:ext cx="1440180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solidFill>
                  <a:srgbClr val="05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Cable Assembly Shipment and integration to ISM </a:t>
            </a:r>
            <a:endParaRPr lang="fr-FR" sz="1000" dirty="0">
              <a:solidFill>
                <a:srgbClr val="05324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D334A8-3A79-1657-7815-7902EDFB7CF1}"/>
              </a:ext>
            </a:extLst>
          </p:cNvPr>
          <p:cNvSpPr txBox="1"/>
          <p:nvPr/>
        </p:nvSpPr>
        <p:spPr>
          <a:xfrm>
            <a:off x="11198100" y="5569669"/>
            <a:ext cx="811681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53249"/>
                </a:solidFill>
                <a:highlight>
                  <a:srgbClr val="FFFFCC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r>
              <a:rPr lang="en-GB" sz="1000" dirty="0"/>
              <a:t>DLR</a:t>
            </a:r>
            <a:endParaRPr lang="fr-FR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DD8EE4-6449-3865-C017-CB3429B22352}"/>
              </a:ext>
            </a:extLst>
          </p:cNvPr>
          <p:cNvSpPr txBox="1"/>
          <p:nvPr/>
        </p:nvSpPr>
        <p:spPr>
          <a:xfrm>
            <a:off x="11198101" y="5280981"/>
            <a:ext cx="811681" cy="24622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53249"/>
                </a:solidFill>
                <a:highlight>
                  <a:srgbClr val="FFFFCC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r>
              <a:rPr lang="en-GB" sz="1000" dirty="0"/>
              <a:t>JOWO</a:t>
            </a:r>
            <a:endParaRPr lang="fr-FR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5833F5-563C-BF83-3C13-9B099B0860B4}"/>
              </a:ext>
            </a:extLst>
          </p:cNvPr>
          <p:cNvSpPr txBox="1"/>
          <p:nvPr/>
        </p:nvSpPr>
        <p:spPr>
          <a:xfrm>
            <a:off x="11198100" y="5844211"/>
            <a:ext cx="811681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53249"/>
                </a:solidFill>
                <a:highlight>
                  <a:srgbClr val="FFFFCC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r>
              <a:rPr lang="en-GB" sz="1000" dirty="0"/>
              <a:t>SENER</a:t>
            </a:r>
            <a:endParaRPr lang="fr-FR" sz="1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8A2D27-7AF1-9B86-47D2-E82D5B4D3A87}"/>
              </a:ext>
            </a:extLst>
          </p:cNvPr>
          <p:cNvSpPr txBox="1"/>
          <p:nvPr/>
        </p:nvSpPr>
        <p:spPr>
          <a:xfrm>
            <a:off x="59449" y="1361856"/>
            <a:ext cx="386778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CC"/>
                </a:solidFill>
                <a:latin typeface="TrebuchetMS"/>
              </a:rPr>
              <a:t>Qualification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CC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rebuchetMS"/>
              </a:rPr>
              <a:t>No dedicated ESCC3401 Chart III Screening and Chart IV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rebuchetMS"/>
              </a:rPr>
              <a:t>DLR qualification for past mission compatible with COMET-I environmental and mechanical requirements</a:t>
            </a:r>
          </a:p>
          <a:p>
            <a:endParaRPr lang="en-GB" dirty="0">
              <a:solidFill>
                <a:schemeClr val="bg1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rebuchetMS"/>
              </a:rPr>
              <a:t>Umbilical Connector UMC and cable assembly production controls by DLR/JOWO</a:t>
            </a:r>
          </a:p>
          <a:p>
            <a:endParaRPr lang="en-GB" dirty="0">
              <a:solidFill>
                <a:schemeClr val="bg1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rebuchetMS"/>
              </a:rPr>
              <a:t>Qualification at ISM level by SENER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CC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CC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CC"/>
              </a:solidFill>
              <a:latin typeface="Trebuchet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CC"/>
              </a:solidFill>
              <a:latin typeface="TrebuchetMS"/>
            </a:endParaRPr>
          </a:p>
        </p:txBody>
      </p:sp>
    </p:spTree>
    <p:extLst>
      <p:ext uri="{BB962C8B-B14F-4D97-AF65-F5344CB8AC3E}">
        <p14:creationId xmlns:p14="http://schemas.microsoft.com/office/powerpoint/2010/main" val="76618545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B6415ED6-D3DD-453C-884C-6AE78911A34C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E7B39AB3-A495-4995-A1CC-E8004BF7BB5E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B41E370E-6FDD-4069-8A3B-CD643F13DB4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81F7B777-5286-47DB-B847-25228E74BE4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B7289A-D72A-462C-BF83-31CDC180414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ddc99d1b-0883-4f2c-a8e6-6d8ebaa0e5d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800E82-608D-414B-B016-AD6B31E014F1}"/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2020_ESA_Presentation_Tutorial</Template>
  <TotalTime>1151</TotalTime>
  <Words>1541</Words>
  <Application>Microsoft Office PowerPoint</Application>
  <PresentationFormat>Custom</PresentationFormat>
  <Paragraphs>357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Symbol</vt:lpstr>
      <vt:lpstr>TrebuchetMS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Summary</vt:lpstr>
      <vt:lpstr>1) COMET-Interceptor ESA Mission</vt:lpstr>
      <vt:lpstr>1) COMET-I Mission and Connector Characteristics</vt:lpstr>
      <vt:lpstr>2) ISM Connectors Characteristics and selection</vt:lpstr>
      <vt:lpstr>2) ISM Connectors Characteristics and selection</vt:lpstr>
      <vt:lpstr>2) ISM Connectors Characteristics and selection</vt:lpstr>
      <vt:lpstr>3) Connector modifications for COMET-I ISM</vt:lpstr>
      <vt:lpstr>4) Connector qualification</vt:lpstr>
      <vt:lpstr>5) Qualification timelines and FM delivery</vt:lpstr>
      <vt:lpstr>6) Conclusions</vt:lpstr>
      <vt:lpstr>6) Conclusions</vt:lpstr>
      <vt:lpstr>7) References</vt:lpstr>
      <vt:lpstr>8) ANNEX</vt:lpstr>
      <vt:lpstr>8) ANNEX</vt:lpstr>
      <vt:lpstr>8) ANNEX</vt:lpstr>
      <vt:lpstr>8) ANNEX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POGO-Pin based connector for ESA COMET-Interceptor Mission</dc:title>
  <dc:subject>Selection of POGO-Pin based connector for ESA COMET-Interceptor Mission</dc:subject>
  <dc:creator>Florian MOLIERE, Gilles Roland BEAUFILS</dc:creator>
  <cp:keywords>COMET-Interceptor, POGO Connector</cp:keywords>
  <dc:description/>
  <cp:lastModifiedBy>Florian Moliere</cp:lastModifiedBy>
  <cp:revision>45</cp:revision>
  <cp:lastPrinted>2008-08-26T16:26:23Z</cp:lastPrinted>
  <dcterms:created xsi:type="dcterms:W3CDTF">2024-10-03T13:13:40Z</dcterms:created>
  <dcterms:modified xsi:type="dcterms:W3CDTF">2024-10-11T10:12:56Z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Florian MOLIERE, Gilles Roland BEAUFILS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0x010100A3B505F0AAF8854BA7D2674B04F786C6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European Space Agency ESA/ESTEC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2024-10-02T22:00:00Z</vt:filetime>
  </property>
  <property fmtid="{D5CDD505-2E9C-101B-9397-08002B2CF9AE}" pid="30" name="Organisational_x0020_entity">
    <vt:lpwstr>European Space Agency ESA/ESTEC</vt:lpwstr>
  </property>
  <property fmtid="{D5CDD505-2E9C-101B-9397-08002B2CF9AE}" pid="31" name="_dlc_DocIdItemGuid">
    <vt:lpwstr>4a00021d-1ae8-4ecb-b967-5539d02b5596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2020-09-30T12:14:03Z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c41b7b93-7688-49e1-93f2-2611d3e7665f</vt:lpwstr>
  </property>
  <property fmtid="{D5CDD505-2E9C-101B-9397-08002B2CF9AE}" pid="41" name="MSIP_Label_3976fa30-1907-4356-8241-62ea5e1c0256_ContentBits">
    <vt:lpwstr>0</vt:lpwstr>
  </property>
</Properties>
</file>